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23"/>
  </p:notesMasterIdLst>
  <p:handoutMasterIdLst>
    <p:handoutMasterId r:id="rId24"/>
  </p:handoutMasterIdLst>
  <p:sldIdLst>
    <p:sldId id="256" r:id="rId5"/>
    <p:sldId id="273" r:id="rId6"/>
    <p:sldId id="257" r:id="rId7"/>
    <p:sldId id="259" r:id="rId8"/>
    <p:sldId id="263" r:id="rId9"/>
    <p:sldId id="261" r:id="rId10"/>
    <p:sldId id="264" r:id="rId11"/>
    <p:sldId id="270" r:id="rId12"/>
    <p:sldId id="271" r:id="rId13"/>
    <p:sldId id="267" r:id="rId14"/>
    <p:sldId id="275" r:id="rId15"/>
    <p:sldId id="276" r:id="rId16"/>
    <p:sldId id="274" r:id="rId17"/>
    <p:sldId id="268" r:id="rId18"/>
    <p:sldId id="281" r:id="rId19"/>
    <p:sldId id="280" r:id="rId20"/>
    <p:sldId id="269"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0000"/>
    <a:srgbClr val="3E3E3E"/>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328" autoAdjust="0"/>
  </p:normalViewPr>
  <p:slideViewPr>
    <p:cSldViewPr snapToGrid="0">
      <p:cViewPr>
        <p:scale>
          <a:sx n="75" d="100"/>
          <a:sy n="75" d="100"/>
        </p:scale>
        <p:origin x="1896" y="936"/>
      </p:cViewPr>
      <p:guideLst/>
    </p:cSldViewPr>
  </p:slideViewPr>
  <p:notesTextViewPr>
    <p:cViewPr>
      <p:scale>
        <a:sx n="1" d="1"/>
        <a:sy n="1" d="1"/>
      </p:scale>
      <p:origin x="0" y="0"/>
    </p:cViewPr>
  </p:notesTextViewPr>
  <p:notesViewPr>
    <p:cSldViewPr snapToGrid="0">
      <p:cViewPr varScale="1">
        <p:scale>
          <a:sx n="60" d="100"/>
          <a:sy n="60" d="100"/>
        </p:scale>
        <p:origin x="242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5/30/2021</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5/30/2021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Be specific and direct in the title. Use the subtitle to give the specific context of the speech.</a:t>
            </a:r>
          </a:p>
          <a:p>
            <a:r>
              <a:rPr lang="en-US" sz="1200" dirty="0">
                <a:latin typeface="Tahoma" panose="020B0604030504040204" pitchFamily="34" charset="0"/>
                <a:ea typeface="Tahoma" panose="020B0604030504040204" pitchFamily="34" charset="0"/>
                <a:cs typeface="Tahoma" panose="020B0604030504040204" pitchFamily="34" charset="0"/>
              </a:rPr>
              <a:t>-The goal should be to capture the audience’s attention which can be done with a quote, a startling statistic, or fact.  It is not necessary to include this attention getter on the slide.</a:t>
            </a:r>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3205455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10</a:t>
            </a:fld>
            <a:endParaRPr lang="en-US" dirty="0"/>
          </a:p>
        </p:txBody>
      </p:sp>
    </p:spTree>
    <p:extLst>
      <p:ext uri="{BB962C8B-B14F-4D97-AF65-F5344CB8AC3E}">
        <p14:creationId xmlns:p14="http://schemas.microsoft.com/office/powerpoint/2010/main" val="3730541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11</a:t>
            </a:fld>
            <a:endParaRPr lang="en-US" dirty="0"/>
          </a:p>
        </p:txBody>
      </p:sp>
    </p:spTree>
    <p:extLst>
      <p:ext uri="{BB962C8B-B14F-4D97-AF65-F5344CB8AC3E}">
        <p14:creationId xmlns:p14="http://schemas.microsoft.com/office/powerpoint/2010/main" val="15023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12</a:t>
            </a:fld>
            <a:endParaRPr lang="en-US" dirty="0"/>
          </a:p>
        </p:txBody>
      </p:sp>
    </p:spTree>
    <p:extLst>
      <p:ext uri="{BB962C8B-B14F-4D97-AF65-F5344CB8AC3E}">
        <p14:creationId xmlns:p14="http://schemas.microsoft.com/office/powerpoint/2010/main" val="4235685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13</a:t>
            </a:fld>
            <a:endParaRPr lang="en-US" dirty="0"/>
          </a:p>
        </p:txBody>
      </p:sp>
    </p:spTree>
    <p:extLst>
      <p:ext uri="{BB962C8B-B14F-4D97-AF65-F5344CB8AC3E}">
        <p14:creationId xmlns:p14="http://schemas.microsoft.com/office/powerpoint/2010/main" val="868415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action step is what the audience is supposed to do or think about the topic.  It should be one sentence that is written clearly and with much thought. It may also be the thesis statement restated as an action.  The goal of this slide is to leave the audience with a clear message as to what they are to do or think at the end of the speech.  It may be a good idea to end with a powerful quote or image.  </a:t>
            </a:r>
          </a:p>
        </p:txBody>
      </p:sp>
      <p:sp>
        <p:nvSpPr>
          <p:cNvPr id="4" name="Slide Number Placeholder 3"/>
          <p:cNvSpPr>
            <a:spLocks noGrp="1"/>
          </p:cNvSpPr>
          <p:nvPr>
            <p:ph type="sldNum" sz="quarter" idx="10"/>
          </p:nvPr>
        </p:nvSpPr>
        <p:spPr/>
        <p:txBody>
          <a:bodyPr/>
          <a:lstStyle/>
          <a:p>
            <a:fld id="{E6AEB063-7F11-4E3B-BA52-07405B1C2D95}" type="slidenum">
              <a:rPr lang="en-US" smtClean="0"/>
              <a:t>14</a:t>
            </a:fld>
            <a:endParaRPr lang="en-US" dirty="0"/>
          </a:p>
        </p:txBody>
      </p:sp>
    </p:spTree>
    <p:extLst>
      <p:ext uri="{BB962C8B-B14F-4D97-AF65-F5344CB8AC3E}">
        <p14:creationId xmlns:p14="http://schemas.microsoft.com/office/powerpoint/2010/main" val="2906257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15</a:t>
            </a:fld>
            <a:endParaRPr lang="en-US" dirty="0"/>
          </a:p>
        </p:txBody>
      </p:sp>
    </p:spTree>
    <p:extLst>
      <p:ext uri="{BB962C8B-B14F-4D97-AF65-F5344CB8AC3E}">
        <p14:creationId xmlns:p14="http://schemas.microsoft.com/office/powerpoint/2010/main" val="3146306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16</a:t>
            </a:fld>
            <a:endParaRPr lang="en-US" dirty="0"/>
          </a:p>
        </p:txBody>
      </p:sp>
    </p:spTree>
    <p:extLst>
      <p:ext uri="{BB962C8B-B14F-4D97-AF65-F5344CB8AC3E}">
        <p14:creationId xmlns:p14="http://schemas.microsoft.com/office/powerpoint/2010/main" val="343280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18</a:t>
            </a:fld>
            <a:endParaRPr lang="en-US" dirty="0"/>
          </a:p>
        </p:txBody>
      </p:sp>
    </p:spTree>
    <p:extLst>
      <p:ext uri="{BB962C8B-B14F-4D97-AF65-F5344CB8AC3E}">
        <p14:creationId xmlns:p14="http://schemas.microsoft.com/office/powerpoint/2010/main" val="201525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Use the background points to post details that are not common knowledge, or that the audience will need to understand the context of the speech.</a:t>
            </a:r>
          </a:p>
          <a:p>
            <a:r>
              <a:rPr lang="en-US" dirty="0"/>
              <a:t>-Do not read these main points from the PowerPoint, instead elaborate on these points during the speech.</a:t>
            </a:r>
          </a:p>
        </p:txBody>
      </p:sp>
      <p:sp>
        <p:nvSpPr>
          <p:cNvPr id="4" name="Slide Number Placeholder 3"/>
          <p:cNvSpPr>
            <a:spLocks noGrp="1"/>
          </p:cNvSpPr>
          <p:nvPr>
            <p:ph type="sldNum" sz="quarter" idx="10"/>
          </p:nvPr>
        </p:nvSpPr>
        <p:spPr/>
        <p:txBody>
          <a:bodyPr/>
          <a:lstStyle/>
          <a:p>
            <a:fld id="{E6AEB063-7F11-4E3B-BA52-07405B1C2D95}" type="slidenum">
              <a:rPr lang="en-US" smtClean="0"/>
              <a:t>2</a:t>
            </a:fld>
            <a:endParaRPr lang="en-US" dirty="0"/>
          </a:p>
        </p:txBody>
      </p:sp>
    </p:spTree>
    <p:extLst>
      <p:ext uri="{BB962C8B-B14F-4D97-AF65-F5344CB8AC3E}">
        <p14:creationId xmlns:p14="http://schemas.microsoft.com/office/powerpoint/2010/main" val="1361041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Use the background points to post details that are not common knowledge, or that the audience will need to understand the context of the speech.</a:t>
            </a:r>
          </a:p>
          <a:p>
            <a:r>
              <a:rPr lang="en-US" dirty="0"/>
              <a:t>-Do not read these main points from the PowerPoint, instead elaborate on these points during the speech.</a:t>
            </a:r>
          </a:p>
        </p:txBody>
      </p:sp>
      <p:sp>
        <p:nvSpPr>
          <p:cNvPr id="4" name="Slide Number Placeholder 3"/>
          <p:cNvSpPr>
            <a:spLocks noGrp="1"/>
          </p:cNvSpPr>
          <p:nvPr>
            <p:ph type="sldNum" sz="quarter" idx="10"/>
          </p:nvPr>
        </p:nvSpPr>
        <p:spPr/>
        <p:txBody>
          <a:bodyPr/>
          <a:lstStyle/>
          <a:p>
            <a:fld id="{E6AEB063-7F11-4E3B-BA52-07405B1C2D95}" type="slidenum">
              <a:rPr lang="en-US" smtClean="0"/>
              <a:t>3</a:t>
            </a:fld>
            <a:endParaRPr lang="en-US" dirty="0"/>
          </a:p>
        </p:txBody>
      </p:sp>
    </p:spTree>
    <p:extLst>
      <p:ext uri="{BB962C8B-B14F-4D97-AF65-F5344CB8AC3E}">
        <p14:creationId xmlns:p14="http://schemas.microsoft.com/office/powerpoint/2010/main" val="275240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4</a:t>
            </a:fld>
            <a:endParaRPr lang="en-US" dirty="0"/>
          </a:p>
        </p:txBody>
      </p:sp>
    </p:spTree>
    <p:extLst>
      <p:ext uri="{BB962C8B-B14F-4D97-AF65-F5344CB8AC3E}">
        <p14:creationId xmlns:p14="http://schemas.microsoft.com/office/powerpoint/2010/main" val="3338027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main point #2 should be clear and concise.  Each piece of evidence should be summarized for clarity and cited correctly.  Do not simply read the pieces of evidence, but elaborate where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notes for elaboration here]</a:t>
            </a:r>
          </a:p>
          <a:p>
            <a:r>
              <a:rPr lang="en-US" dirty="0"/>
              <a:t>Be sure to transition to main point #3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5</a:t>
            </a:fld>
            <a:endParaRPr lang="en-US" dirty="0"/>
          </a:p>
        </p:txBody>
      </p:sp>
    </p:spTree>
    <p:extLst>
      <p:ext uri="{BB962C8B-B14F-4D97-AF65-F5344CB8AC3E}">
        <p14:creationId xmlns:p14="http://schemas.microsoft.com/office/powerpoint/2010/main" val="75056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main point #1 should be clear and concise.  Each piece of evidence should be summarized for clarity and cited correctly.  Do not simply read the pieces of evidence, but elaborate where needed.  </a:t>
            </a:r>
          </a:p>
          <a:p>
            <a:r>
              <a:rPr lang="en-US" dirty="0"/>
              <a:t>[type notes for elaboration here]</a:t>
            </a:r>
          </a:p>
          <a:p>
            <a:r>
              <a:rPr lang="en-US" dirty="0"/>
              <a:t>Be sure to transition to main point #2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6</a:t>
            </a:fld>
            <a:endParaRPr lang="en-US" dirty="0"/>
          </a:p>
        </p:txBody>
      </p:sp>
    </p:spTree>
    <p:extLst>
      <p:ext uri="{BB962C8B-B14F-4D97-AF65-F5344CB8AC3E}">
        <p14:creationId xmlns:p14="http://schemas.microsoft.com/office/powerpoint/2010/main" val="2639452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main point #3 should be clear and concise.  Each piece of evidence should be summarized for clarity and cited correctly.  Do not simply read the pieces of evidence, but elaborate where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notes for elaboration here]</a:t>
            </a:r>
          </a:p>
          <a:p>
            <a:r>
              <a:rPr lang="en-US" dirty="0"/>
              <a:t>Be sure to transition to the counterargument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7</a:t>
            </a:fld>
            <a:endParaRPr lang="en-US" dirty="0"/>
          </a:p>
        </p:txBody>
      </p:sp>
    </p:spTree>
    <p:extLst>
      <p:ext uri="{BB962C8B-B14F-4D97-AF65-F5344CB8AC3E}">
        <p14:creationId xmlns:p14="http://schemas.microsoft.com/office/powerpoint/2010/main" val="418214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main point #3 should be clear and concise.  Each piece of evidence should be summarized for clarity and cited correctly.  Do not simply read the pieces of evidence, but elaborate where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notes for elaboration here]</a:t>
            </a:r>
          </a:p>
          <a:p>
            <a:r>
              <a:rPr lang="en-US" dirty="0"/>
              <a:t>Be sure to transition to the counterargument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8</a:t>
            </a:fld>
            <a:endParaRPr lang="en-US" dirty="0"/>
          </a:p>
        </p:txBody>
      </p:sp>
    </p:spTree>
    <p:extLst>
      <p:ext uri="{BB962C8B-B14F-4D97-AF65-F5344CB8AC3E}">
        <p14:creationId xmlns:p14="http://schemas.microsoft.com/office/powerpoint/2010/main" val="2938146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main point #3 should be clear and concise.  Each piece of evidence should be summarized for clarity and cited correctly.  Do not simply read the pieces of evidence, but elaborate where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notes for elaboration here]</a:t>
            </a:r>
          </a:p>
          <a:p>
            <a:r>
              <a:rPr lang="en-US" dirty="0"/>
              <a:t>Be sure to transition to the counterargument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9</a:t>
            </a:fld>
            <a:endParaRPr lang="en-US" dirty="0"/>
          </a:p>
        </p:txBody>
      </p:sp>
    </p:spTree>
    <p:extLst>
      <p:ext uri="{BB962C8B-B14F-4D97-AF65-F5344CB8AC3E}">
        <p14:creationId xmlns:p14="http://schemas.microsoft.com/office/powerpoint/2010/main" val="267416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noProof="0"/>
              <a:t>Click to edit Master title style</a:t>
            </a:r>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5" name="Footer Placeholder 4"/>
          <p:cNvSpPr>
            <a:spLocks noGrp="1"/>
          </p:cNvSpPr>
          <p:nvPr>
            <p:ph type="ftr" sz="quarter" idx="11"/>
          </p:nvPr>
        </p:nvSpPr>
        <p:spPr/>
        <p:txBody>
          <a:bodyPr/>
          <a:lstStyle/>
          <a:p>
            <a:r>
              <a:rPr lang="en-US" noProof="0" dirty="0"/>
              <a:t>Add a footer </a:t>
            </a:r>
          </a:p>
        </p:txBody>
      </p:sp>
      <p:sp>
        <p:nvSpPr>
          <p:cNvPr id="6" name="Slide Number Placeholder 5"/>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D4F5D18E-4241-429D-BEDB-6A7415C52F3D}"/>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8" name="Footer Placeholder 7">
            <a:extLst>
              <a:ext uri="{FF2B5EF4-FFF2-40B4-BE49-F238E27FC236}">
                <a16:creationId xmlns:a16="http://schemas.microsoft.com/office/drawing/2014/main" id="{7F5CFD55-6AD5-4B7E-AC33-483174EF1EBD}"/>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514D43F5-DCFF-4B29-AC19-0BF28605BA8B}"/>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B3473E37-6504-470F-92FA-792C3ACA4FEC}"/>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12" name="Footer Placeholder 11">
            <a:extLst>
              <a:ext uri="{FF2B5EF4-FFF2-40B4-BE49-F238E27FC236}">
                <a16:creationId xmlns:a16="http://schemas.microsoft.com/office/drawing/2014/main" id="{7523DE74-18E2-4EF3-A1FC-8A32CCFE2666}"/>
              </a:ext>
            </a:extLst>
          </p:cNvPr>
          <p:cNvSpPr>
            <a:spLocks noGrp="1"/>
          </p:cNvSpPr>
          <p:nvPr>
            <p:ph type="ftr" sz="quarter" idx="11"/>
          </p:nvPr>
        </p:nvSpPr>
        <p:spPr/>
        <p:txBody>
          <a:bodyPr/>
          <a:lstStyle/>
          <a:p>
            <a:r>
              <a:rPr lang="en-US" noProof="0" dirty="0"/>
              <a:t>Add a footer</a:t>
            </a:r>
          </a:p>
        </p:txBody>
      </p:sp>
      <p:sp>
        <p:nvSpPr>
          <p:cNvPr id="13" name="Slide Number Placeholder 12">
            <a:extLst>
              <a:ext uri="{FF2B5EF4-FFF2-40B4-BE49-F238E27FC236}">
                <a16:creationId xmlns:a16="http://schemas.microsoft.com/office/drawing/2014/main" id="{51B4AF82-5505-4A7E-AA81-139F21451D9A}"/>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noProof="0"/>
              <a:t>Click to edit Master title style</a:t>
            </a:r>
          </a:p>
        </p:txBody>
      </p:sp>
      <p:sp>
        <p:nvSpPr>
          <p:cNvPr id="7" name="Date Placeholder 6">
            <a:extLst>
              <a:ext uri="{FF2B5EF4-FFF2-40B4-BE49-F238E27FC236}">
                <a16:creationId xmlns:a16="http://schemas.microsoft.com/office/drawing/2014/main" id="{93AF03C3-E3F3-4845-8D9E-9BD2A676707E}"/>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8" name="Footer Placeholder 7">
            <a:extLst>
              <a:ext uri="{FF2B5EF4-FFF2-40B4-BE49-F238E27FC236}">
                <a16:creationId xmlns:a16="http://schemas.microsoft.com/office/drawing/2014/main" id="{DB9C7230-29FF-42F2-A662-1BC1D19C5003}"/>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99EBD02D-5A68-4A14-892F-DE4953F2E3DD}"/>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76D14D8-4D13-4DFE-938B-B710F891BBA2}"/>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6" name="Footer Placeholder 5">
            <a:extLst>
              <a:ext uri="{FF2B5EF4-FFF2-40B4-BE49-F238E27FC236}">
                <a16:creationId xmlns:a16="http://schemas.microsoft.com/office/drawing/2014/main" id="{6864B8A5-6021-4208-A587-B45576E66D48}"/>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3C96ABC-E632-4853-B7CC-A2FB4B7CF144}"/>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noProof="0"/>
              <a:t>Click to edit Master title style</a:t>
            </a:r>
          </a:p>
        </p:txBody>
      </p:sp>
      <p:sp>
        <p:nvSpPr>
          <p:cNvPr id="3" name="Content Placeholder 2"/>
          <p:cNvSpPr>
            <a:spLocks noGrp="1"/>
          </p:cNvSpPr>
          <p:nvPr>
            <p:ph idx="1" hasCustomPrompt="1"/>
          </p:nvPr>
        </p:nvSpPr>
        <p:spPr>
          <a:xfrm>
            <a:off x="4855633" y="446088"/>
            <a:ext cx="6252633" cy="5414963"/>
          </a:xfrm>
        </p:spPr>
        <p:txBody>
          <a:bodyP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8" name="Date Placeholder 7">
            <a:extLst>
              <a:ext uri="{FF2B5EF4-FFF2-40B4-BE49-F238E27FC236}">
                <a16:creationId xmlns:a16="http://schemas.microsoft.com/office/drawing/2014/main" id="{CBF97433-9C09-4B71-A1E0-24F75011D99C}"/>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9" name="Footer Placeholder 8">
            <a:extLst>
              <a:ext uri="{FF2B5EF4-FFF2-40B4-BE49-F238E27FC236}">
                <a16:creationId xmlns:a16="http://schemas.microsoft.com/office/drawing/2014/main" id="{46EDA271-FE91-46E6-ABB5-0A3AD2448B21}"/>
              </a:ext>
            </a:extLst>
          </p:cNvPr>
          <p:cNvSpPr>
            <a:spLocks noGrp="1"/>
          </p:cNvSpPr>
          <p:nvPr>
            <p:ph type="ftr" sz="quarter" idx="11"/>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C44DCFF3-B944-4C24-A12C-689D1FF794E8}"/>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noProof="0"/>
              <a:t>Click to edit Master title style</a:t>
            </a:r>
          </a:p>
        </p:txBody>
      </p:sp>
      <p:sp>
        <p:nvSpPr>
          <p:cNvPr id="3" name="Text Placeholder 2"/>
          <p:cNvSpPr>
            <a:spLocks noGrp="1"/>
          </p:cNvSpPr>
          <p:nvPr>
            <p:ph type="body" idx="1" hasCustomPrompt="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
        <p:nvSpPr>
          <p:cNvPr id="9" name="Text Placeholder 5"/>
          <p:cNvSpPr>
            <a:spLocks noGrp="1"/>
          </p:cNvSpPr>
          <p:nvPr>
            <p:ph type="body" sz="quarter" idx="16" hasCustomPrompt="1"/>
          </p:nvPr>
        </p:nvSpPr>
        <p:spPr>
          <a:xfrm>
            <a:off x="7574642" y="1081456"/>
            <a:ext cx="3810001" cy="4075465"/>
          </a:xfrm>
        </p:spPr>
        <p:txBody>
          <a:bodyPr anchor="t" anchorCtr="0">
            <a:normAutofit/>
          </a:bodyPr>
          <a:lstStyle>
            <a:lvl1pPr marL="0" indent="0" algn="l">
              <a:buFontTx/>
              <a:buNone/>
              <a:defRPr sz="2800"/>
            </a:lvl1pPr>
          </a:lstStyle>
          <a:p>
            <a:pPr lvl="0"/>
            <a:r>
              <a:rPr lang="en-US" noProof="0"/>
              <a:t>Edit Master text styles</a:t>
            </a:r>
          </a:p>
        </p:txBody>
      </p:sp>
      <p:sp>
        <p:nvSpPr>
          <p:cNvPr id="7" name="Date Placeholder 6">
            <a:extLst>
              <a:ext uri="{FF2B5EF4-FFF2-40B4-BE49-F238E27FC236}">
                <a16:creationId xmlns:a16="http://schemas.microsoft.com/office/drawing/2014/main" id="{7964F81E-11BA-4BB3-AC2C-0A729DC676E6}"/>
              </a:ext>
            </a:extLst>
          </p:cNvPr>
          <p:cNvSpPr>
            <a:spLocks noGrp="1"/>
          </p:cNvSpPr>
          <p:nvPr>
            <p:ph type="dt" sz="half" idx="17"/>
          </p:nvPr>
        </p:nvSpPr>
        <p:spPr/>
        <p:txBody>
          <a:bodyPr/>
          <a:lstStyle/>
          <a:p>
            <a:fld id="{FB7F6C47-B260-4BB6-8230-7D14D5CDE026}" type="datetimeFigureOut">
              <a:rPr lang="en-US" noProof="0" smtClean="0"/>
              <a:t>5/30/2021</a:t>
            </a:fld>
            <a:endParaRPr lang="en-US" noProof="0" dirty="0"/>
          </a:p>
        </p:txBody>
      </p:sp>
      <p:sp>
        <p:nvSpPr>
          <p:cNvPr id="10" name="Footer Placeholder 9">
            <a:extLst>
              <a:ext uri="{FF2B5EF4-FFF2-40B4-BE49-F238E27FC236}">
                <a16:creationId xmlns:a16="http://schemas.microsoft.com/office/drawing/2014/main" id="{F93A4488-E8DE-4FEB-88F9-B37F95CC838A}"/>
              </a:ext>
            </a:extLst>
          </p:cNvPr>
          <p:cNvSpPr>
            <a:spLocks noGrp="1"/>
          </p:cNvSpPr>
          <p:nvPr>
            <p:ph type="ftr" sz="quarter" idx="18"/>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DF909D08-1E53-42D5-954B-F61B5083645D}"/>
              </a:ext>
            </a:extLst>
          </p:cNvPr>
          <p:cNvSpPr>
            <a:spLocks noGrp="1"/>
          </p:cNvSpPr>
          <p:nvPr>
            <p:ph type="sldNum" sz="quarter" idx="19"/>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noProof="0"/>
              <a:t>Click to edit Master title style</a:t>
            </a:r>
          </a:p>
        </p:txBody>
      </p:sp>
      <p:sp>
        <p:nvSpPr>
          <p:cNvPr id="6" name="Text Placeholder 5"/>
          <p:cNvSpPr>
            <a:spLocks noGrp="1"/>
          </p:cNvSpPr>
          <p:nvPr>
            <p:ph type="body" sz="quarter" idx="16" hasCustomPrompt="1"/>
          </p:nvPr>
        </p:nvSpPr>
        <p:spPr>
          <a:xfrm>
            <a:off x="6156000" y="2286000"/>
            <a:ext cx="4880300" cy="2295525"/>
          </a:xfrm>
        </p:spPr>
        <p:txBody>
          <a:bodyPr anchor="ctr" anchorCtr="0">
            <a:normAutofit/>
          </a:bodyPr>
          <a:lstStyle>
            <a:lvl1pPr marL="0" indent="0" algn="ctr">
              <a:buFontTx/>
              <a:buNone/>
              <a:defRPr sz="2800"/>
            </a:lvl1pPr>
          </a:lstStyle>
          <a:p>
            <a:pPr lvl="0"/>
            <a:r>
              <a:rPr lang="en-US" noProof="0"/>
              <a:t>Edit Master text styles</a:t>
            </a:r>
          </a:p>
        </p:txBody>
      </p:sp>
      <p:sp>
        <p:nvSpPr>
          <p:cNvPr id="5" name="Date Placeholder 4">
            <a:extLst>
              <a:ext uri="{FF2B5EF4-FFF2-40B4-BE49-F238E27FC236}">
                <a16:creationId xmlns:a16="http://schemas.microsoft.com/office/drawing/2014/main" id="{52142ECB-4FB1-4B01-80F3-04208C781B16}"/>
              </a:ext>
            </a:extLst>
          </p:cNvPr>
          <p:cNvSpPr>
            <a:spLocks noGrp="1"/>
          </p:cNvSpPr>
          <p:nvPr>
            <p:ph type="dt" sz="half" idx="17"/>
          </p:nvPr>
        </p:nvSpPr>
        <p:spPr/>
        <p:txBody>
          <a:bodyPr/>
          <a:lstStyle/>
          <a:p>
            <a:fld id="{FB7F6C47-B260-4BB6-8230-7D14D5CDE026}" type="datetimeFigureOut">
              <a:rPr lang="en-US" noProof="0" smtClean="0"/>
              <a:t>5/30/2021</a:t>
            </a:fld>
            <a:endParaRPr lang="en-US" noProof="0" dirty="0"/>
          </a:p>
        </p:txBody>
      </p:sp>
      <p:sp>
        <p:nvSpPr>
          <p:cNvPr id="7" name="Footer Placeholder 6">
            <a:extLst>
              <a:ext uri="{FF2B5EF4-FFF2-40B4-BE49-F238E27FC236}">
                <a16:creationId xmlns:a16="http://schemas.microsoft.com/office/drawing/2014/main" id="{776F215A-F354-440E-A263-A920F5950831}"/>
              </a:ext>
            </a:extLst>
          </p:cNvPr>
          <p:cNvSpPr>
            <a:spLocks noGrp="1"/>
          </p:cNvSpPr>
          <p:nvPr>
            <p:ph type="ftr" sz="quarter" idx="18"/>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E90FC50C-9C02-4BD6-9CBE-6880E1297783}"/>
              </a:ext>
            </a:extLst>
          </p:cNvPr>
          <p:cNvSpPr>
            <a:spLocks noGrp="1"/>
          </p:cNvSpPr>
          <p:nvPr>
            <p:ph type="sldNum" sz="quarter" idx="19"/>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noProof="0"/>
              <a:t>Click to edit Master title style</a:t>
            </a:r>
          </a:p>
        </p:txBody>
      </p:sp>
      <p:sp>
        <p:nvSpPr>
          <p:cNvPr id="3" name="Vertical Text Placeholder 2"/>
          <p:cNvSpPr>
            <a:spLocks noGrp="1"/>
          </p:cNvSpPr>
          <p:nvPr>
            <p:ph type="body" orient="vert" idx="1" hasCustomPrompt="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9D7128B4-F868-4384-A8AA-473DA3516902}"/>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8" name="Footer Placeholder 7">
            <a:extLst>
              <a:ext uri="{FF2B5EF4-FFF2-40B4-BE49-F238E27FC236}">
                <a16:creationId xmlns:a16="http://schemas.microsoft.com/office/drawing/2014/main" id="{84FF940D-9281-4C2A-BA62-E5854A11F99B}"/>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5FB1454F-842C-4F51-A7E7-0335B2FB16F1}"/>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C3AB4A3-AE75-4D00-9BE1-AF3996C6B77E}"/>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10" name="Footer Placeholder 9">
            <a:extLst>
              <a:ext uri="{FF2B5EF4-FFF2-40B4-BE49-F238E27FC236}">
                <a16:creationId xmlns:a16="http://schemas.microsoft.com/office/drawing/2014/main" id="{9471F3C4-BAAF-4391-B574-8E340EDA39E9}"/>
              </a:ext>
            </a:extLst>
          </p:cNvPr>
          <p:cNvSpPr>
            <a:spLocks noGrp="1"/>
          </p:cNvSpPr>
          <p:nvPr>
            <p:ph type="ftr" sz="quarter" idx="11"/>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FB8DD71F-FEC6-4AB5-974A-FD2B82A7BEE5}"/>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740B6DF-7478-4740-A710-DA5E9EBA7CBF}"/>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7" name="Footer Placeholder 6">
            <a:extLst>
              <a:ext uri="{FF2B5EF4-FFF2-40B4-BE49-F238E27FC236}">
                <a16:creationId xmlns:a16="http://schemas.microsoft.com/office/drawing/2014/main" id="{42D89951-67E9-4086-AED0-C236A00A5330}"/>
              </a:ext>
            </a:extLst>
          </p:cNvPr>
          <p:cNvSpPr>
            <a:spLocks noGrp="1"/>
          </p:cNvSpPr>
          <p:nvPr>
            <p:ph type="ftr" sz="quarter" idx="11"/>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38553809-8746-49E3-BCB5-0A9FF406C30C}"/>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F86C4-C3A0-4CA8-8809-1D90DE9E4D4F}"/>
              </a:ext>
            </a:extLst>
          </p:cNvPr>
          <p:cNvSpPr>
            <a:spLocks noGrp="1"/>
          </p:cNvSpPr>
          <p:nvPr>
            <p:ph type="dt" sz="half" idx="14"/>
          </p:nvPr>
        </p:nvSpPr>
        <p:spPr/>
        <p:txBody>
          <a:bodyPr/>
          <a:lstStyle/>
          <a:p>
            <a:fld id="{FB7F6C47-B260-4BB6-8230-7D14D5CDE026}" type="datetimeFigureOut">
              <a:rPr lang="en-US" noProof="0" smtClean="0"/>
              <a:t>5/30/2021</a:t>
            </a:fld>
            <a:endParaRPr lang="en-US" noProof="0" dirty="0"/>
          </a:p>
        </p:txBody>
      </p:sp>
      <p:sp>
        <p:nvSpPr>
          <p:cNvPr id="10" name="Footer Placeholder 9">
            <a:extLst>
              <a:ext uri="{FF2B5EF4-FFF2-40B4-BE49-F238E27FC236}">
                <a16:creationId xmlns:a16="http://schemas.microsoft.com/office/drawing/2014/main" id="{EDD26EA8-C9F2-49A7-8F7B-A782D30B827A}"/>
              </a:ext>
            </a:extLst>
          </p:cNvPr>
          <p:cNvSpPr>
            <a:spLocks noGrp="1"/>
          </p:cNvSpPr>
          <p:nvPr>
            <p:ph type="ftr" sz="quarter" idx="15"/>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241DD2E8-07A6-430F-A2FB-E2746C9352D4}"/>
              </a:ext>
            </a:extLst>
          </p:cNvPr>
          <p:cNvSpPr>
            <a:spLocks noGrp="1"/>
          </p:cNvSpPr>
          <p:nvPr>
            <p:ph type="sldNum" sz="quarter" idx="16"/>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82940641-87D1-48C5-879E-8A5FBA537AFD}"/>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10" name="Footer Placeholder 9">
            <a:extLst>
              <a:ext uri="{FF2B5EF4-FFF2-40B4-BE49-F238E27FC236}">
                <a16:creationId xmlns:a16="http://schemas.microsoft.com/office/drawing/2014/main" id="{DBFA68A8-3A7A-430B-9A66-482C28DC5A76}"/>
              </a:ext>
            </a:extLst>
          </p:cNvPr>
          <p:cNvSpPr>
            <a:spLocks noGrp="1"/>
          </p:cNvSpPr>
          <p:nvPr>
            <p:ph type="ftr" sz="quarter" idx="11"/>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96C17F98-4E3F-4327-8CCF-D13C337121AC}"/>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Date Placeholder 2">
            <a:extLst>
              <a:ext uri="{FF2B5EF4-FFF2-40B4-BE49-F238E27FC236}">
                <a16:creationId xmlns:a16="http://schemas.microsoft.com/office/drawing/2014/main" id="{5829ED24-3C5F-4326-A304-DBDBA6CE7E1A}"/>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4" name="Footer Placeholder 3">
            <a:extLst>
              <a:ext uri="{FF2B5EF4-FFF2-40B4-BE49-F238E27FC236}">
                <a16:creationId xmlns:a16="http://schemas.microsoft.com/office/drawing/2014/main" id="{BF532AEE-3AAE-4FBF-969F-8A364CE8AEB6}"/>
              </a:ext>
            </a:extLst>
          </p:cNvPr>
          <p:cNvSpPr>
            <a:spLocks noGrp="1"/>
          </p:cNvSpPr>
          <p:nvPr>
            <p:ph type="ftr" sz="quarter" idx="11"/>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6717C1A8-7DBE-4E24-BCA1-D820D780B9C5}"/>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20466CE2-DFEE-46B8-AFB2-817272E3B703}"/>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9" name="Footer Placeholder 8">
            <a:extLst>
              <a:ext uri="{FF2B5EF4-FFF2-40B4-BE49-F238E27FC236}">
                <a16:creationId xmlns:a16="http://schemas.microsoft.com/office/drawing/2014/main" id="{27E9A94A-136A-4208-8F98-012BDAC1A23C}"/>
              </a:ext>
            </a:extLst>
          </p:cNvPr>
          <p:cNvSpPr>
            <a:spLocks noGrp="1"/>
          </p:cNvSpPr>
          <p:nvPr>
            <p:ph type="ftr" sz="quarter" idx="11"/>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81459C8B-DA0F-4808-A642-40471D1D2C96}"/>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1FE71A4-2AD7-44A1-9075-3AB1A226C1C2}"/>
              </a:ext>
            </a:extLst>
          </p:cNvPr>
          <p:cNvSpPr>
            <a:spLocks noGrp="1"/>
          </p:cNvSpPr>
          <p:nvPr>
            <p:ph type="dt" sz="half" idx="15"/>
          </p:nvPr>
        </p:nvSpPr>
        <p:spPr/>
        <p:txBody>
          <a:bodyPr/>
          <a:lstStyle/>
          <a:p>
            <a:fld id="{FB7F6C47-B260-4BB6-8230-7D14D5CDE026}" type="datetimeFigureOut">
              <a:rPr lang="en-US" noProof="0" smtClean="0"/>
              <a:t>5/30/2021</a:t>
            </a:fld>
            <a:endParaRPr lang="en-US" noProof="0" dirty="0"/>
          </a:p>
        </p:txBody>
      </p:sp>
      <p:sp>
        <p:nvSpPr>
          <p:cNvPr id="4" name="Footer Placeholder 3">
            <a:extLst>
              <a:ext uri="{FF2B5EF4-FFF2-40B4-BE49-F238E27FC236}">
                <a16:creationId xmlns:a16="http://schemas.microsoft.com/office/drawing/2014/main" id="{0F5F74D3-28C0-4AA1-8508-75D32DA3C2A0}"/>
              </a:ext>
            </a:extLst>
          </p:cNvPr>
          <p:cNvSpPr>
            <a:spLocks noGrp="1"/>
          </p:cNvSpPr>
          <p:nvPr>
            <p:ph type="ftr" sz="quarter" idx="16"/>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77D83112-B341-46D2-8B30-46DBC3DAE35A}"/>
              </a:ext>
            </a:extLst>
          </p:cNvPr>
          <p:cNvSpPr>
            <a:spLocks noGrp="1"/>
          </p:cNvSpPr>
          <p:nvPr>
            <p:ph type="sldNum" sz="quarter" idx="17"/>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913A633-0BBE-491F-94FD-A319FC7D2B1A}"/>
              </a:ext>
            </a:extLst>
          </p:cNvPr>
          <p:cNvSpPr>
            <a:spLocks noGrp="1"/>
          </p:cNvSpPr>
          <p:nvPr>
            <p:ph type="dt" sz="half" idx="10"/>
          </p:nvPr>
        </p:nvSpPr>
        <p:spPr/>
        <p:txBody>
          <a:bodyPr/>
          <a:lstStyle/>
          <a:p>
            <a:fld id="{FB7F6C47-B260-4BB6-8230-7D14D5CDE026}" type="datetimeFigureOut">
              <a:rPr lang="en-US" noProof="0" smtClean="0"/>
              <a:t>5/30/2021</a:t>
            </a:fld>
            <a:endParaRPr lang="en-US" noProof="0" dirty="0"/>
          </a:p>
        </p:txBody>
      </p:sp>
      <p:sp>
        <p:nvSpPr>
          <p:cNvPr id="8" name="Footer Placeholder 7">
            <a:extLst>
              <a:ext uri="{FF2B5EF4-FFF2-40B4-BE49-F238E27FC236}">
                <a16:creationId xmlns:a16="http://schemas.microsoft.com/office/drawing/2014/main" id="{9916FEDE-3F7F-4F2C-A341-BDA56AA7C2AC}"/>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0C1EE25F-3E3B-45D3-B259-498E69BF2D67}"/>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noProof="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noProof="0" dirty="0"/>
              <a:t>Add a footer</a:t>
            </a: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noProof="0" smtClean="0"/>
              <a:t>5/30/2021</a:t>
            </a:fld>
            <a:endParaRPr lang="en-US" noProof="0"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accounts.google.com/signin/v2/identifier?passive=true&amp;continue=https%3A%2F%2Fcolab.research.google.com%2F&amp;ec=GAZAqQM&amp;flowName=GlifWebSignIn&amp;flowEntry=ServiceLogi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nhs.uk/conditions/breast-cancer/"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bwMode="grayWhite">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37BC-7D91-4F83-845D-70080D7DD6FC}"/>
              </a:ext>
            </a:extLst>
          </p:cNvPr>
          <p:cNvSpPr>
            <a:spLocks noGrp="1"/>
          </p:cNvSpPr>
          <p:nvPr>
            <p:ph type="ctrTitle"/>
          </p:nvPr>
        </p:nvSpPr>
        <p:spPr bwMode="black"/>
        <p:txBody>
          <a:bodyPr/>
          <a:lstStyle/>
          <a:p>
            <a:r>
              <a:rPr lang="en-GB" b="0" i="0" dirty="0">
                <a:effectLst/>
                <a:latin typeface="Arial" panose="020B0604020202020204" pitchFamily="34" charset="0"/>
              </a:rPr>
              <a:t>Breast Cancer Classification with Capsules and Convolutional Neural Nets</a:t>
            </a:r>
            <a:endParaRPr lang="en-GB" b="0" dirty="0"/>
          </a:p>
        </p:txBody>
      </p:sp>
      <p:sp>
        <p:nvSpPr>
          <p:cNvPr id="3" name="Subtitle 2">
            <a:extLst>
              <a:ext uri="{FF2B5EF4-FFF2-40B4-BE49-F238E27FC236}">
                <a16:creationId xmlns:a16="http://schemas.microsoft.com/office/drawing/2014/main" id="{59E5DACC-1D74-41AD-B036-C015472B948F}"/>
              </a:ext>
            </a:extLst>
          </p:cNvPr>
          <p:cNvSpPr>
            <a:spLocks noGrp="1"/>
          </p:cNvSpPr>
          <p:nvPr>
            <p:ph type="subTitle" idx="1"/>
          </p:nvPr>
        </p:nvSpPr>
        <p:spPr/>
        <p:txBody>
          <a:bodyPr>
            <a:normAutofit lnSpcReduction="10000"/>
          </a:bodyPr>
          <a:lstStyle/>
          <a:p>
            <a:r>
              <a:rPr lang="en-US" sz="2400" dirty="0"/>
              <a:t>Author: Marcell Veiner</a:t>
            </a:r>
          </a:p>
        </p:txBody>
      </p:sp>
      <p:sp>
        <p:nvSpPr>
          <p:cNvPr id="5" name="Subtitle 2">
            <a:extLst>
              <a:ext uri="{FF2B5EF4-FFF2-40B4-BE49-F238E27FC236}">
                <a16:creationId xmlns:a16="http://schemas.microsoft.com/office/drawing/2014/main" id="{9B0F6EA2-4899-4EF2-9931-0A5F34831134}"/>
              </a:ext>
            </a:extLst>
          </p:cNvPr>
          <p:cNvSpPr txBox="1">
            <a:spLocks/>
          </p:cNvSpPr>
          <p:nvPr/>
        </p:nvSpPr>
        <p:spPr>
          <a:xfrm>
            <a:off x="809999" y="5663441"/>
            <a:ext cx="10572000" cy="434974"/>
          </a:xfrm>
          <a:prstGeom prst="rect">
            <a:avLst/>
          </a:prstGeom>
          <a:effectLst/>
        </p:spPr>
        <p:txBody>
          <a:bodyPr vert="horz" lIns="91440" tIns="45720" rIns="91440" bIns="45720" rtlCol="0" anchor="t">
            <a:normAutofit lnSpcReduction="10000"/>
          </a:bodyPr>
          <a:lstStyle>
            <a:lvl1pPr marL="0" indent="0" algn="ctr" defTabSz="457200" rtl="0" eaLnBrk="1" latinLnBrk="0" hangingPunct="1">
              <a:spcBef>
                <a:spcPct val="20000"/>
              </a:spcBef>
              <a:spcAft>
                <a:spcPts val="600"/>
              </a:spcAft>
              <a:buClr>
                <a:schemeClr val="accent1"/>
              </a:buClr>
              <a:buSzPct val="80000"/>
              <a:buFont typeface="Wingdings 2" charset="2"/>
              <a:buNone/>
              <a:defRPr sz="24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80000"/>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80000"/>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80000"/>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80000"/>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US" dirty="0"/>
              <a:t>Supervisor: Dr Georgios </a:t>
            </a:r>
            <a:r>
              <a:rPr lang="en-US" dirty="0" err="1"/>
              <a:t>Leontidis</a:t>
            </a:r>
            <a:endParaRPr lang="en-US" dirty="0"/>
          </a:p>
        </p:txBody>
      </p:sp>
    </p:spTree>
    <p:extLst>
      <p:ext uri="{BB962C8B-B14F-4D97-AF65-F5344CB8AC3E}">
        <p14:creationId xmlns:p14="http://schemas.microsoft.com/office/powerpoint/2010/main" val="1613975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97A3-CAEC-4FBF-94DF-5925729E0C97}"/>
              </a:ext>
            </a:extLst>
          </p:cNvPr>
          <p:cNvSpPr>
            <a:spLocks noGrp="1"/>
          </p:cNvSpPr>
          <p:nvPr>
            <p:ph type="title"/>
          </p:nvPr>
        </p:nvSpPr>
        <p:spPr bwMode="white"/>
        <p:txBody>
          <a:bodyPr/>
          <a:lstStyle/>
          <a:p>
            <a:r>
              <a:rPr lang="en-US" dirty="0"/>
              <a:t>Results - </a:t>
            </a:r>
            <a:r>
              <a:rPr lang="en-US" dirty="0" err="1"/>
              <a:t>BreakHis</a:t>
            </a:r>
            <a:endParaRPr lang="en-US" dirty="0"/>
          </a:p>
        </p:txBody>
      </p:sp>
      <p:sp>
        <p:nvSpPr>
          <p:cNvPr id="3" name="Content Placeholder 2">
            <a:extLst>
              <a:ext uri="{FF2B5EF4-FFF2-40B4-BE49-F238E27FC236}">
                <a16:creationId xmlns:a16="http://schemas.microsoft.com/office/drawing/2014/main" id="{77EF5FD3-E825-420F-8A22-D0B5F329468F}"/>
              </a:ext>
            </a:extLst>
          </p:cNvPr>
          <p:cNvSpPr>
            <a:spLocks noGrp="1"/>
          </p:cNvSpPr>
          <p:nvPr>
            <p:ph sz="half" idx="2"/>
          </p:nvPr>
        </p:nvSpPr>
        <p:spPr>
          <a:xfrm>
            <a:off x="810001" y="2222287"/>
            <a:ext cx="6352799" cy="3638764"/>
          </a:xfrm>
        </p:spPr>
        <p:txBody>
          <a:bodyPr/>
          <a:lstStyle/>
          <a:p>
            <a:r>
              <a:rPr lang="en-US" dirty="0">
                <a:ea typeface="Tahoma" panose="020B0604030504040204" pitchFamily="34" charset="0"/>
                <a:cs typeface="Tahoma" panose="020B0604030504040204" pitchFamily="34" charset="0"/>
              </a:rPr>
              <a:t>Good performance. Competing with published results.</a:t>
            </a:r>
          </a:p>
          <a:p>
            <a:r>
              <a:rPr lang="en-US" dirty="0">
                <a:ea typeface="Tahoma" panose="020B0604030504040204" pitchFamily="34" charset="0"/>
                <a:cs typeface="Tahoma" panose="020B0604030504040204" pitchFamily="34" charset="0"/>
              </a:rPr>
              <a:t>Between image-wise capsules performed better.</a:t>
            </a:r>
          </a:p>
          <a:p>
            <a:r>
              <a:rPr lang="en-US" dirty="0" err="1">
                <a:ea typeface="Tahoma" panose="020B0604030504040204" pitchFamily="34" charset="0"/>
                <a:cs typeface="Tahoma" panose="020B0604030504040204" pitchFamily="34" charset="0"/>
              </a:rPr>
              <a:t>EffNet</a:t>
            </a:r>
            <a:r>
              <a:rPr lang="en-US" dirty="0">
                <a:ea typeface="Tahoma" panose="020B0604030504040204" pitchFamily="34" charset="0"/>
                <a:cs typeface="Tahoma" panose="020B0604030504040204" pitchFamily="34" charset="0"/>
              </a:rPr>
              <a:t> near perfect fit.</a:t>
            </a:r>
          </a:p>
        </p:txBody>
      </p:sp>
      <p:pic>
        <p:nvPicPr>
          <p:cNvPr id="7" name="Picture 6" descr="Chart, line chart&#10;&#10;Description automatically generated">
            <a:extLst>
              <a:ext uri="{FF2B5EF4-FFF2-40B4-BE49-F238E27FC236}">
                <a16:creationId xmlns:a16="http://schemas.microsoft.com/office/drawing/2014/main" id="{0CBA506C-6BEF-453A-9A5F-0B8143328B41}"/>
              </a:ext>
            </a:extLst>
          </p:cNvPr>
          <p:cNvPicPr>
            <a:picLocks noChangeAspect="1"/>
          </p:cNvPicPr>
          <p:nvPr/>
        </p:nvPicPr>
        <p:blipFill>
          <a:blip r:embed="rId3"/>
          <a:stretch>
            <a:fillRect/>
          </a:stretch>
        </p:blipFill>
        <p:spPr>
          <a:xfrm>
            <a:off x="7001931" y="2095393"/>
            <a:ext cx="5190069" cy="3892551"/>
          </a:xfrm>
          <a:prstGeom prst="rect">
            <a:avLst/>
          </a:prstGeom>
        </p:spPr>
      </p:pic>
      <p:sp>
        <p:nvSpPr>
          <p:cNvPr id="8" name="TextBox 7">
            <a:extLst>
              <a:ext uri="{FF2B5EF4-FFF2-40B4-BE49-F238E27FC236}">
                <a16:creationId xmlns:a16="http://schemas.microsoft.com/office/drawing/2014/main" id="{58F89102-4200-437E-A04D-54EA4BAC21E3}"/>
              </a:ext>
            </a:extLst>
          </p:cNvPr>
          <p:cNvSpPr txBox="1"/>
          <p:nvPr/>
        </p:nvSpPr>
        <p:spPr>
          <a:xfrm>
            <a:off x="6960439" y="5858363"/>
            <a:ext cx="5273051" cy="338554"/>
          </a:xfrm>
          <a:prstGeom prst="rect">
            <a:avLst/>
          </a:prstGeom>
          <a:noFill/>
        </p:spPr>
        <p:txBody>
          <a:bodyPr wrap="square" rtlCol="0">
            <a:spAutoFit/>
          </a:bodyPr>
          <a:lstStyle/>
          <a:p>
            <a:pPr algn="ctr"/>
            <a:r>
              <a:rPr lang="en-GB" sz="1600" b="0" i="0" dirty="0">
                <a:solidFill>
                  <a:srgbClr val="666666"/>
                </a:solidFill>
                <a:effectLst/>
              </a:rPr>
              <a:t>Figure 9</a:t>
            </a:r>
            <a:r>
              <a:rPr lang="en-GB" sz="1600" b="0" i="0" dirty="0">
                <a:effectLst/>
              </a:rPr>
              <a:t>: </a:t>
            </a:r>
            <a:r>
              <a:rPr lang="en-GB" sz="1600" b="0" i="0" dirty="0" err="1">
                <a:effectLst/>
              </a:rPr>
              <a:t>BreakHis</a:t>
            </a:r>
            <a:r>
              <a:rPr lang="en-GB" sz="1600" b="0" i="0" dirty="0">
                <a:effectLst/>
              </a:rPr>
              <a:t> Image-wise Networks.</a:t>
            </a:r>
            <a:endParaRPr lang="en-GB" sz="1600" dirty="0"/>
          </a:p>
        </p:txBody>
      </p:sp>
    </p:spTree>
    <p:extLst>
      <p:ext uri="{BB962C8B-B14F-4D97-AF65-F5344CB8AC3E}">
        <p14:creationId xmlns:p14="http://schemas.microsoft.com/office/powerpoint/2010/main" val="1729462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97A3-CAEC-4FBF-94DF-5925729E0C97}"/>
              </a:ext>
            </a:extLst>
          </p:cNvPr>
          <p:cNvSpPr>
            <a:spLocks noGrp="1"/>
          </p:cNvSpPr>
          <p:nvPr>
            <p:ph type="title"/>
          </p:nvPr>
        </p:nvSpPr>
        <p:spPr bwMode="white"/>
        <p:txBody>
          <a:bodyPr/>
          <a:lstStyle/>
          <a:p>
            <a:r>
              <a:rPr lang="en-US" dirty="0"/>
              <a:t>Results - </a:t>
            </a:r>
            <a:r>
              <a:rPr lang="en-US" dirty="0" err="1"/>
              <a:t>Databiox</a:t>
            </a:r>
            <a:endParaRPr lang="en-US" dirty="0"/>
          </a:p>
        </p:txBody>
      </p:sp>
      <p:sp>
        <p:nvSpPr>
          <p:cNvPr id="3" name="Content Placeholder 2">
            <a:extLst>
              <a:ext uri="{FF2B5EF4-FFF2-40B4-BE49-F238E27FC236}">
                <a16:creationId xmlns:a16="http://schemas.microsoft.com/office/drawing/2014/main" id="{77EF5FD3-E825-420F-8A22-D0B5F329468F}"/>
              </a:ext>
            </a:extLst>
          </p:cNvPr>
          <p:cNvSpPr>
            <a:spLocks noGrp="1"/>
          </p:cNvSpPr>
          <p:nvPr>
            <p:ph sz="half" idx="2"/>
          </p:nvPr>
        </p:nvSpPr>
        <p:spPr>
          <a:xfrm>
            <a:off x="810002" y="2222287"/>
            <a:ext cx="5979984" cy="3638764"/>
          </a:xfrm>
        </p:spPr>
        <p:txBody>
          <a:bodyPr/>
          <a:lstStyle/>
          <a:p>
            <a:r>
              <a:rPr lang="en-US" dirty="0">
                <a:ea typeface="Tahoma" panose="020B0604030504040204" pitchFamily="34" charset="0"/>
                <a:cs typeface="Tahoma" panose="020B0604030504040204" pitchFamily="34" charset="0"/>
              </a:rPr>
              <a:t>Poor performance, lack of fit.</a:t>
            </a:r>
          </a:p>
          <a:p>
            <a:r>
              <a:rPr lang="en-US" dirty="0">
                <a:ea typeface="Tahoma" panose="020B0604030504040204" pitchFamily="34" charset="0"/>
                <a:cs typeface="Tahoma" panose="020B0604030504040204" pitchFamily="34" charset="0"/>
              </a:rPr>
              <a:t>Models stuck on local optima.</a:t>
            </a:r>
          </a:p>
          <a:p>
            <a:r>
              <a:rPr lang="en-US" dirty="0">
                <a:ea typeface="Tahoma" panose="020B0604030504040204" pitchFamily="34" charset="0"/>
                <a:cs typeface="Tahoma" panose="020B0604030504040204" pitchFamily="34" charset="0"/>
              </a:rPr>
              <a:t>Capsules and </a:t>
            </a:r>
            <a:r>
              <a:rPr lang="en-US" dirty="0" err="1">
                <a:ea typeface="Tahoma" panose="020B0604030504040204" pitchFamily="34" charset="0"/>
                <a:cs typeface="Tahoma" panose="020B0604030504040204" pitchFamily="34" charset="0"/>
              </a:rPr>
              <a:t>EffNet</a:t>
            </a:r>
            <a:r>
              <a:rPr lang="en-US" dirty="0">
                <a:ea typeface="Tahoma" panose="020B0604030504040204" pitchFamily="34" charset="0"/>
                <a:cs typeface="Tahoma" panose="020B0604030504040204" pitchFamily="34" charset="0"/>
              </a:rPr>
              <a:t> competing.</a:t>
            </a:r>
          </a:p>
        </p:txBody>
      </p:sp>
      <p:sp>
        <p:nvSpPr>
          <p:cNvPr id="8" name="TextBox 7">
            <a:extLst>
              <a:ext uri="{FF2B5EF4-FFF2-40B4-BE49-F238E27FC236}">
                <a16:creationId xmlns:a16="http://schemas.microsoft.com/office/drawing/2014/main" id="{58F89102-4200-437E-A04D-54EA4BAC21E3}"/>
              </a:ext>
            </a:extLst>
          </p:cNvPr>
          <p:cNvSpPr txBox="1"/>
          <p:nvPr/>
        </p:nvSpPr>
        <p:spPr>
          <a:xfrm>
            <a:off x="6789985" y="5858363"/>
            <a:ext cx="5443505" cy="338554"/>
          </a:xfrm>
          <a:prstGeom prst="rect">
            <a:avLst/>
          </a:prstGeom>
          <a:noFill/>
        </p:spPr>
        <p:txBody>
          <a:bodyPr wrap="square" rtlCol="0">
            <a:spAutoFit/>
          </a:bodyPr>
          <a:lstStyle/>
          <a:p>
            <a:pPr algn="ctr"/>
            <a:r>
              <a:rPr lang="en-GB" sz="1600" b="0" i="0" dirty="0">
                <a:solidFill>
                  <a:srgbClr val="666666"/>
                </a:solidFill>
                <a:effectLst/>
              </a:rPr>
              <a:t>Figure 10</a:t>
            </a:r>
            <a:r>
              <a:rPr lang="en-GB" sz="1600" b="0" i="0" dirty="0">
                <a:effectLst/>
              </a:rPr>
              <a:t>: </a:t>
            </a:r>
            <a:r>
              <a:rPr lang="en-GB" sz="1600" b="0" i="0" dirty="0" err="1">
                <a:effectLst/>
              </a:rPr>
              <a:t>Databiox</a:t>
            </a:r>
            <a:r>
              <a:rPr lang="en-GB" sz="1600" b="0" i="0" dirty="0">
                <a:effectLst/>
              </a:rPr>
              <a:t> Image-wise and Mixed Networks.</a:t>
            </a:r>
            <a:endParaRPr lang="en-GB" sz="1600" dirty="0"/>
          </a:p>
        </p:txBody>
      </p:sp>
      <p:pic>
        <p:nvPicPr>
          <p:cNvPr id="5" name="Picture 4" descr="Chart, line chart&#10;&#10;Description automatically generated">
            <a:extLst>
              <a:ext uri="{FF2B5EF4-FFF2-40B4-BE49-F238E27FC236}">
                <a16:creationId xmlns:a16="http://schemas.microsoft.com/office/drawing/2014/main" id="{785AA8B8-B01D-47A2-AFFA-D28D465E6461}"/>
              </a:ext>
            </a:extLst>
          </p:cNvPr>
          <p:cNvPicPr>
            <a:picLocks noChangeAspect="1"/>
          </p:cNvPicPr>
          <p:nvPr/>
        </p:nvPicPr>
        <p:blipFill>
          <a:blip r:embed="rId3"/>
          <a:stretch>
            <a:fillRect/>
          </a:stretch>
        </p:blipFill>
        <p:spPr>
          <a:xfrm>
            <a:off x="6789985" y="2216974"/>
            <a:ext cx="5443505" cy="3641389"/>
          </a:xfrm>
          <a:prstGeom prst="rect">
            <a:avLst/>
          </a:prstGeom>
        </p:spPr>
      </p:pic>
    </p:spTree>
    <p:extLst>
      <p:ext uri="{BB962C8B-B14F-4D97-AF65-F5344CB8AC3E}">
        <p14:creationId xmlns:p14="http://schemas.microsoft.com/office/powerpoint/2010/main" val="3221327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98FD237D-87B5-472B-9C98-FE32AB81587D}"/>
              </a:ext>
            </a:extLst>
          </p:cNvPr>
          <p:cNvPicPr>
            <a:picLocks noChangeAspect="1"/>
          </p:cNvPicPr>
          <p:nvPr/>
        </p:nvPicPr>
        <p:blipFill>
          <a:blip r:embed="rId3"/>
          <a:stretch>
            <a:fillRect/>
          </a:stretch>
        </p:blipFill>
        <p:spPr>
          <a:xfrm>
            <a:off x="6692901" y="1903315"/>
            <a:ext cx="5499100" cy="4124325"/>
          </a:xfrm>
          <a:prstGeom prst="rect">
            <a:avLst/>
          </a:prstGeom>
        </p:spPr>
      </p:pic>
      <p:sp>
        <p:nvSpPr>
          <p:cNvPr id="2" name="Title 1">
            <a:extLst>
              <a:ext uri="{FF2B5EF4-FFF2-40B4-BE49-F238E27FC236}">
                <a16:creationId xmlns:a16="http://schemas.microsoft.com/office/drawing/2014/main" id="{9ED597A3-CAEC-4FBF-94DF-5925729E0C97}"/>
              </a:ext>
            </a:extLst>
          </p:cNvPr>
          <p:cNvSpPr>
            <a:spLocks noGrp="1"/>
          </p:cNvSpPr>
          <p:nvPr>
            <p:ph type="title"/>
          </p:nvPr>
        </p:nvSpPr>
        <p:spPr bwMode="white"/>
        <p:txBody>
          <a:bodyPr/>
          <a:lstStyle/>
          <a:p>
            <a:r>
              <a:rPr lang="en-US" dirty="0"/>
              <a:t>Results - BACH</a:t>
            </a:r>
          </a:p>
        </p:txBody>
      </p:sp>
      <p:sp>
        <p:nvSpPr>
          <p:cNvPr id="3" name="Content Placeholder 2">
            <a:extLst>
              <a:ext uri="{FF2B5EF4-FFF2-40B4-BE49-F238E27FC236}">
                <a16:creationId xmlns:a16="http://schemas.microsoft.com/office/drawing/2014/main" id="{77EF5FD3-E825-420F-8A22-D0B5F329468F}"/>
              </a:ext>
            </a:extLst>
          </p:cNvPr>
          <p:cNvSpPr>
            <a:spLocks noGrp="1"/>
          </p:cNvSpPr>
          <p:nvPr>
            <p:ph sz="half" idx="2"/>
          </p:nvPr>
        </p:nvSpPr>
        <p:spPr>
          <a:xfrm>
            <a:off x="810001" y="2222287"/>
            <a:ext cx="6352799" cy="3638764"/>
          </a:xfrm>
        </p:spPr>
        <p:txBody>
          <a:bodyPr/>
          <a:lstStyle/>
          <a:p>
            <a:r>
              <a:rPr lang="en-US" dirty="0">
                <a:ea typeface="Tahoma" panose="020B0604030504040204" pitchFamily="34" charset="0"/>
                <a:cs typeface="Tahoma" panose="020B0604030504040204" pitchFamily="34" charset="0"/>
              </a:rPr>
              <a:t>Image-wise networks stuck.</a:t>
            </a:r>
          </a:p>
          <a:p>
            <a:r>
              <a:rPr lang="en-US" dirty="0">
                <a:ea typeface="Tahoma" panose="020B0604030504040204" pitchFamily="34" charset="0"/>
                <a:cs typeface="Tahoma" panose="020B0604030504040204" pitchFamily="34" charset="0"/>
              </a:rPr>
              <a:t>Capsules competing with image-wise CNNs. </a:t>
            </a:r>
          </a:p>
          <a:p>
            <a:r>
              <a:rPr lang="en-US" dirty="0" err="1">
                <a:ea typeface="Tahoma" panose="020B0604030504040204" pitchFamily="34" charset="0"/>
                <a:cs typeface="Tahoma" panose="020B0604030504040204" pitchFamily="34" charset="0"/>
              </a:rPr>
              <a:t>EffNet</a:t>
            </a:r>
            <a:r>
              <a:rPr lang="en-US" dirty="0">
                <a:ea typeface="Tahoma" panose="020B0604030504040204" pitchFamily="34" charset="0"/>
                <a:cs typeface="Tahoma" panose="020B0604030504040204" pitchFamily="34" charset="0"/>
              </a:rPr>
              <a:t> close to competing performance.</a:t>
            </a:r>
          </a:p>
        </p:txBody>
      </p:sp>
      <p:sp>
        <p:nvSpPr>
          <p:cNvPr id="8" name="TextBox 7">
            <a:extLst>
              <a:ext uri="{FF2B5EF4-FFF2-40B4-BE49-F238E27FC236}">
                <a16:creationId xmlns:a16="http://schemas.microsoft.com/office/drawing/2014/main" id="{58F89102-4200-437E-A04D-54EA4BAC21E3}"/>
              </a:ext>
            </a:extLst>
          </p:cNvPr>
          <p:cNvSpPr txBox="1"/>
          <p:nvPr/>
        </p:nvSpPr>
        <p:spPr>
          <a:xfrm>
            <a:off x="6960439" y="5858363"/>
            <a:ext cx="5273051" cy="338554"/>
          </a:xfrm>
          <a:prstGeom prst="rect">
            <a:avLst/>
          </a:prstGeom>
          <a:noFill/>
        </p:spPr>
        <p:txBody>
          <a:bodyPr wrap="square" rtlCol="0">
            <a:spAutoFit/>
          </a:bodyPr>
          <a:lstStyle/>
          <a:p>
            <a:pPr algn="ctr"/>
            <a:r>
              <a:rPr lang="en-GB" sz="1600" b="0" i="0" dirty="0">
                <a:solidFill>
                  <a:srgbClr val="666666"/>
                </a:solidFill>
                <a:effectLst/>
              </a:rPr>
              <a:t>Figure 11</a:t>
            </a:r>
            <a:r>
              <a:rPr lang="en-GB" sz="1600" b="0" i="0" dirty="0">
                <a:effectLst/>
              </a:rPr>
              <a:t>: BACH Image-wise and Mixed Networks.</a:t>
            </a:r>
            <a:endParaRPr lang="en-GB" sz="1600" dirty="0"/>
          </a:p>
        </p:txBody>
      </p:sp>
    </p:spTree>
    <p:extLst>
      <p:ext uri="{BB962C8B-B14F-4D97-AF65-F5344CB8AC3E}">
        <p14:creationId xmlns:p14="http://schemas.microsoft.com/office/powerpoint/2010/main" val="1309663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97A3-CAEC-4FBF-94DF-5925729E0C97}"/>
              </a:ext>
            </a:extLst>
          </p:cNvPr>
          <p:cNvSpPr>
            <a:spLocks noGrp="1"/>
          </p:cNvSpPr>
          <p:nvPr>
            <p:ph type="title" idx="4294967295"/>
          </p:nvPr>
        </p:nvSpPr>
        <p:spPr bwMode="white">
          <a:xfrm>
            <a:off x="0" y="447675"/>
            <a:ext cx="10572750" cy="969963"/>
          </a:xfrm>
        </p:spPr>
        <p:txBody>
          <a:bodyPr/>
          <a:lstStyle/>
          <a:p>
            <a:r>
              <a:rPr lang="en-US" dirty="0"/>
              <a:t>Results</a:t>
            </a:r>
          </a:p>
        </p:txBody>
      </p:sp>
      <p:pic>
        <p:nvPicPr>
          <p:cNvPr id="5" name="Picture 4">
            <a:extLst>
              <a:ext uri="{FF2B5EF4-FFF2-40B4-BE49-F238E27FC236}">
                <a16:creationId xmlns:a16="http://schemas.microsoft.com/office/drawing/2014/main" id="{4B9EFFFA-FDC5-4F15-A6C8-1D65D8870758}"/>
              </a:ext>
            </a:extLst>
          </p:cNvPr>
          <p:cNvPicPr>
            <a:picLocks noChangeAspect="1"/>
          </p:cNvPicPr>
          <p:nvPr/>
        </p:nvPicPr>
        <p:blipFill>
          <a:blip r:embed="rId3"/>
          <a:stretch>
            <a:fillRect/>
          </a:stretch>
        </p:blipFill>
        <p:spPr>
          <a:xfrm>
            <a:off x="1771650" y="1158876"/>
            <a:ext cx="8324849" cy="5079176"/>
          </a:xfrm>
          <a:prstGeom prst="rect">
            <a:avLst/>
          </a:prstGeom>
        </p:spPr>
      </p:pic>
      <p:sp>
        <p:nvSpPr>
          <p:cNvPr id="6" name="Title 1">
            <a:extLst>
              <a:ext uri="{FF2B5EF4-FFF2-40B4-BE49-F238E27FC236}">
                <a16:creationId xmlns:a16="http://schemas.microsoft.com/office/drawing/2014/main" id="{31F1B87F-50A7-4463-8E76-3FB0776618EA}"/>
              </a:ext>
            </a:extLst>
          </p:cNvPr>
          <p:cNvSpPr txBox="1">
            <a:spLocks/>
          </p:cNvSpPr>
          <p:nvPr/>
        </p:nvSpPr>
        <p:spPr bwMode="white">
          <a:xfrm>
            <a:off x="289301" y="188426"/>
            <a:ext cx="10571998" cy="970450"/>
          </a:xfrm>
          <a:prstGeom prst="rect">
            <a:avLst/>
          </a:prstGeom>
        </p:spPr>
        <p:txBody>
          <a:bodyPr/>
          <a:lst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Results</a:t>
            </a:r>
          </a:p>
        </p:txBody>
      </p:sp>
      <p:sp>
        <p:nvSpPr>
          <p:cNvPr id="7" name="TextBox 6">
            <a:extLst>
              <a:ext uri="{FF2B5EF4-FFF2-40B4-BE49-F238E27FC236}">
                <a16:creationId xmlns:a16="http://schemas.microsoft.com/office/drawing/2014/main" id="{C910DBE0-1D9B-417B-A499-B94E6FF79563}"/>
              </a:ext>
            </a:extLst>
          </p:cNvPr>
          <p:cNvSpPr txBox="1"/>
          <p:nvPr/>
        </p:nvSpPr>
        <p:spPr>
          <a:xfrm>
            <a:off x="8683624" y="6241048"/>
            <a:ext cx="3184525" cy="338554"/>
          </a:xfrm>
          <a:prstGeom prst="rect">
            <a:avLst/>
          </a:prstGeom>
          <a:solidFill>
            <a:schemeClr val="tx1"/>
          </a:solidFill>
          <a:effectLst>
            <a:outerShdw blurRad="63500" sx="102000" sy="102000" algn="ctr"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1600" dirty="0">
                <a:ea typeface="Tahoma" panose="020B0604030504040204" pitchFamily="34" charset="0"/>
                <a:cs typeface="Tahoma" panose="020B0604030504040204" pitchFamily="34" charset="0"/>
              </a:rPr>
              <a:t>Go to </a:t>
            </a:r>
            <a:r>
              <a:rPr lang="en-US" sz="1600" dirty="0" err="1">
                <a:ea typeface="Tahoma" panose="020B0604030504040204" pitchFamily="34" charset="0"/>
                <a:cs typeface="Tahoma" panose="020B0604030504040204" pitchFamily="34" charset="0"/>
                <a:hlinkClick r:id="rId4"/>
              </a:rPr>
              <a:t>Colab</a:t>
            </a:r>
            <a:endParaRPr lang="en-US" sz="1600" dirty="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D5F03AEE-4B86-41A9-B116-FA55618AEB3A}"/>
              </a:ext>
            </a:extLst>
          </p:cNvPr>
          <p:cNvSpPr txBox="1"/>
          <p:nvPr/>
        </p:nvSpPr>
        <p:spPr>
          <a:xfrm>
            <a:off x="4148923" y="6238052"/>
            <a:ext cx="4058450" cy="338554"/>
          </a:xfrm>
          <a:prstGeom prst="rect">
            <a:avLst/>
          </a:prstGeom>
          <a:noFill/>
        </p:spPr>
        <p:txBody>
          <a:bodyPr wrap="square" rtlCol="0">
            <a:spAutoFit/>
          </a:bodyPr>
          <a:lstStyle/>
          <a:p>
            <a:pPr algn="ctr"/>
            <a:r>
              <a:rPr lang="en-GB" sz="1600" b="0" i="0" dirty="0">
                <a:solidFill>
                  <a:srgbClr val="666666"/>
                </a:solidFill>
                <a:effectLst/>
              </a:rPr>
              <a:t>Table 1</a:t>
            </a:r>
            <a:r>
              <a:rPr lang="en-GB" sz="1600" b="0" i="0" dirty="0">
                <a:effectLst/>
              </a:rPr>
              <a:t>: Overall Performance.</a:t>
            </a:r>
            <a:endParaRPr lang="en-GB" sz="1600" dirty="0"/>
          </a:p>
        </p:txBody>
      </p:sp>
    </p:spTree>
    <p:extLst>
      <p:ext uri="{BB962C8B-B14F-4D97-AF65-F5344CB8AC3E}">
        <p14:creationId xmlns:p14="http://schemas.microsoft.com/office/powerpoint/2010/main" val="2377826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7442235-8F25-4E4C-8750-8CC8C44313AD}"/>
              </a:ext>
            </a:extLst>
          </p:cNvPr>
          <p:cNvSpPr>
            <a:spLocks noGrp="1"/>
          </p:cNvSpPr>
          <p:nvPr>
            <p:ph sz="quarter" idx="14"/>
          </p:nvPr>
        </p:nvSpPr>
        <p:spPr/>
        <p:txBody>
          <a:bodyPr>
            <a:normAutofit/>
          </a:bodyPr>
          <a:lstStyle/>
          <a:p>
            <a:pPr marL="0" indent="0" algn="ctr">
              <a:buFont typeface="Arial" panose="020B0604020202020204" pitchFamily="34" charset="0"/>
              <a:buNone/>
            </a:pPr>
            <a:r>
              <a:rPr lang="en-GB" sz="4000" dirty="0">
                <a:ea typeface="Tahoma" panose="020B0604030504040204" pitchFamily="34" charset="0"/>
                <a:cs typeface="Tahoma" panose="020B0604030504040204" pitchFamily="34" charset="0"/>
              </a:rPr>
              <a:t>Can Capsule Networks outperform CNNs in medical imaging?</a:t>
            </a:r>
            <a:endParaRPr lang="en-US" sz="4000" dirty="0">
              <a:ea typeface="Tahoma" panose="020B0604030504040204" pitchFamily="34" charset="0"/>
              <a:cs typeface="Tahoma" panose="020B0604030504040204" pitchFamily="34" charset="0"/>
            </a:endParaRPr>
          </a:p>
        </p:txBody>
      </p:sp>
      <p:sp>
        <p:nvSpPr>
          <p:cNvPr id="5" name="Title 4">
            <a:extLst>
              <a:ext uri="{FF2B5EF4-FFF2-40B4-BE49-F238E27FC236}">
                <a16:creationId xmlns:a16="http://schemas.microsoft.com/office/drawing/2014/main" id="{FDA7EC95-D971-4A86-9927-619CED5AB4B2}"/>
              </a:ext>
            </a:extLst>
          </p:cNvPr>
          <p:cNvSpPr>
            <a:spLocks noGrp="1"/>
          </p:cNvSpPr>
          <p:nvPr>
            <p:ph type="title"/>
          </p:nvPr>
        </p:nvSpPr>
        <p:spPr>
          <a:xfrm>
            <a:off x="810000" y="4489884"/>
            <a:ext cx="10561418" cy="1426004"/>
          </a:xfrm>
        </p:spPr>
        <p:txBody>
          <a:bodyPr/>
          <a:lstStyle/>
          <a:p>
            <a:r>
              <a:rPr lang="en-US" dirty="0"/>
              <a:t>Yes and No. Competing Results.</a:t>
            </a:r>
          </a:p>
        </p:txBody>
      </p:sp>
    </p:spTree>
    <p:extLst>
      <p:ext uri="{BB962C8B-B14F-4D97-AF65-F5344CB8AC3E}">
        <p14:creationId xmlns:p14="http://schemas.microsoft.com/office/powerpoint/2010/main" val="198029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97A3-CAEC-4FBF-94DF-5925729E0C97}"/>
              </a:ext>
            </a:extLst>
          </p:cNvPr>
          <p:cNvSpPr>
            <a:spLocks noGrp="1"/>
          </p:cNvSpPr>
          <p:nvPr>
            <p:ph type="title"/>
          </p:nvPr>
        </p:nvSpPr>
        <p:spPr bwMode="white"/>
        <p:txBody>
          <a:bodyPr/>
          <a:lstStyle/>
          <a:p>
            <a:r>
              <a:rPr lang="en-US" dirty="0"/>
              <a:t>Conclusions</a:t>
            </a:r>
          </a:p>
        </p:txBody>
      </p:sp>
      <p:pic>
        <p:nvPicPr>
          <p:cNvPr id="5" name="Picture 4">
            <a:extLst>
              <a:ext uri="{FF2B5EF4-FFF2-40B4-BE49-F238E27FC236}">
                <a16:creationId xmlns:a16="http://schemas.microsoft.com/office/drawing/2014/main" id="{74572E95-B751-4D8A-8B54-99B6AA1B0C0B}"/>
              </a:ext>
            </a:extLst>
          </p:cNvPr>
          <p:cNvPicPr>
            <a:picLocks noChangeAspect="1"/>
          </p:cNvPicPr>
          <p:nvPr/>
        </p:nvPicPr>
        <p:blipFill>
          <a:blip r:embed="rId3"/>
          <a:stretch>
            <a:fillRect/>
          </a:stretch>
        </p:blipFill>
        <p:spPr>
          <a:xfrm>
            <a:off x="810000" y="2689213"/>
            <a:ext cx="5614903" cy="3206774"/>
          </a:xfrm>
          <a:prstGeom prst="rect">
            <a:avLst/>
          </a:prstGeom>
        </p:spPr>
      </p:pic>
      <p:sp>
        <p:nvSpPr>
          <p:cNvPr id="8" name="Content Placeholder 2">
            <a:extLst>
              <a:ext uri="{FF2B5EF4-FFF2-40B4-BE49-F238E27FC236}">
                <a16:creationId xmlns:a16="http://schemas.microsoft.com/office/drawing/2014/main" id="{5AF66B75-6D97-4507-868A-3B1811532055}"/>
              </a:ext>
            </a:extLst>
          </p:cNvPr>
          <p:cNvSpPr txBox="1">
            <a:spLocks/>
          </p:cNvSpPr>
          <p:nvPr/>
        </p:nvSpPr>
        <p:spPr>
          <a:xfrm>
            <a:off x="6281501" y="3022600"/>
            <a:ext cx="5553071" cy="2540000"/>
          </a:xfrm>
          <a:prstGeom prst="rect">
            <a:avLst/>
          </a:prstGeom>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SzPct val="80000"/>
              <a:buFont typeface="Wingdings 2" charset="2"/>
              <a:buChar char=""/>
              <a:defRPr sz="2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28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28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28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285750" indent="-285750">
              <a:buClr>
                <a:srgbClr val="86153B"/>
              </a:buClr>
              <a:buFont typeface="Arial" panose="020B0604020202020204" pitchFamily="34" charset="0"/>
              <a:buChar char="•"/>
            </a:pPr>
            <a:r>
              <a:rPr lang="en-GB" sz="2800" dirty="0"/>
              <a:t>Two-staged approach: Capsules outperforming baseline CNNs.</a:t>
            </a:r>
            <a:endParaRPr lang="en-GB" sz="2800" i="0" dirty="0">
              <a:effectLst/>
            </a:endParaRPr>
          </a:p>
          <a:p>
            <a:pPr marL="285750" indent="-285750">
              <a:buClr>
                <a:srgbClr val="86153B"/>
              </a:buClr>
              <a:buFont typeface="Arial" panose="020B0604020202020204" pitchFamily="34" charset="0"/>
              <a:buChar char="•"/>
            </a:pPr>
            <a:r>
              <a:rPr lang="en-GB" sz="2800" i="0" dirty="0">
                <a:effectLst/>
              </a:rPr>
              <a:t>Overall: Transfer Learning superior.</a:t>
            </a:r>
          </a:p>
        </p:txBody>
      </p:sp>
    </p:spTree>
    <p:extLst>
      <p:ext uri="{BB962C8B-B14F-4D97-AF65-F5344CB8AC3E}">
        <p14:creationId xmlns:p14="http://schemas.microsoft.com/office/powerpoint/2010/main" val="224105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97A3-CAEC-4FBF-94DF-5925729E0C97}"/>
              </a:ext>
            </a:extLst>
          </p:cNvPr>
          <p:cNvSpPr>
            <a:spLocks noGrp="1"/>
          </p:cNvSpPr>
          <p:nvPr>
            <p:ph type="title"/>
          </p:nvPr>
        </p:nvSpPr>
        <p:spPr bwMode="white"/>
        <p:txBody>
          <a:bodyPr/>
          <a:lstStyle/>
          <a:p>
            <a:r>
              <a:rPr lang="en-US" dirty="0"/>
              <a:t>Future Work</a:t>
            </a:r>
          </a:p>
        </p:txBody>
      </p:sp>
      <p:sp>
        <p:nvSpPr>
          <p:cNvPr id="9" name="Content Placeholder 3">
            <a:extLst>
              <a:ext uri="{FF2B5EF4-FFF2-40B4-BE49-F238E27FC236}">
                <a16:creationId xmlns:a16="http://schemas.microsoft.com/office/drawing/2014/main" id="{5B915604-F504-4541-B5DA-8FF02208F16B}"/>
              </a:ext>
            </a:extLst>
          </p:cNvPr>
          <p:cNvSpPr>
            <a:spLocks noGrp="1"/>
          </p:cNvSpPr>
          <p:nvPr>
            <p:ph sz="half" idx="2"/>
          </p:nvPr>
        </p:nvSpPr>
        <p:spPr>
          <a:xfrm>
            <a:off x="809625" y="2222500"/>
            <a:ext cx="10572750" cy="3638550"/>
          </a:xfrm>
        </p:spPr>
        <p:txBody>
          <a:bodyPr/>
          <a:lstStyle/>
          <a:p>
            <a:r>
              <a:rPr lang="en-GB" dirty="0" err="1"/>
              <a:t>BreakHis</a:t>
            </a:r>
            <a:r>
              <a:rPr lang="en-GB" dirty="0"/>
              <a:t>: perfect results with fine-tuning and further training.</a:t>
            </a:r>
          </a:p>
          <a:p>
            <a:r>
              <a:rPr lang="en-GB" dirty="0" err="1"/>
              <a:t>Databiox</a:t>
            </a:r>
            <a:r>
              <a:rPr lang="en-GB" dirty="0"/>
              <a:t> &amp; BACH: Experiment with single staged approach. Find right patch size.</a:t>
            </a:r>
          </a:p>
          <a:p>
            <a:r>
              <a:rPr lang="en-GB" sz="2800" dirty="0"/>
              <a:t>Capsules</a:t>
            </a:r>
            <a:r>
              <a:rPr lang="en-GB" dirty="0"/>
              <a:t>: other versions, and other domains (NLP).</a:t>
            </a:r>
          </a:p>
          <a:p>
            <a:r>
              <a:rPr lang="en-GB" sz="2800" dirty="0"/>
              <a:t>Transfer Learning and Ca</a:t>
            </a:r>
            <a:r>
              <a:rPr lang="en-GB" dirty="0"/>
              <a:t>psules.</a:t>
            </a:r>
          </a:p>
        </p:txBody>
      </p:sp>
    </p:spTree>
    <p:extLst>
      <p:ext uri="{BB962C8B-B14F-4D97-AF65-F5344CB8AC3E}">
        <p14:creationId xmlns:p14="http://schemas.microsoft.com/office/powerpoint/2010/main" val="1051565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References</a:t>
            </a:r>
          </a:p>
        </p:txBody>
      </p:sp>
      <p:sp>
        <p:nvSpPr>
          <p:cNvPr id="6" name="Content Placeholder 2">
            <a:extLst>
              <a:ext uri="{FF2B5EF4-FFF2-40B4-BE49-F238E27FC236}">
                <a16:creationId xmlns:a16="http://schemas.microsoft.com/office/drawing/2014/main" id="{2CDD6D8F-82E7-4F74-A0AA-2D4787CE594A}"/>
              </a:ext>
            </a:extLst>
          </p:cNvPr>
          <p:cNvSpPr txBox="1">
            <a:spLocks/>
          </p:cNvSpPr>
          <p:nvPr/>
        </p:nvSpPr>
        <p:spPr>
          <a:xfrm>
            <a:off x="810001" y="2222286"/>
            <a:ext cx="10571998" cy="4635713"/>
          </a:xfrm>
          <a:prstGeom prst="rect">
            <a:avLst/>
          </a:prstGeom>
        </p:spPr>
        <p:txBody>
          <a:bodyPr/>
          <a:lst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 sz="1400" dirty="0">
                <a:latin typeface="Calibri" panose="020F0502020204030204" pitchFamily="34" charset="0"/>
              </a:rPr>
              <a:t>[</a:t>
            </a:r>
            <a:r>
              <a:rPr lang="en-GB" sz="1400" dirty="0">
                <a:latin typeface="Calibri" panose="020F0502020204030204" pitchFamily="34" charset="0"/>
              </a:rPr>
              <a:t>1]  Guilherme  </a:t>
            </a:r>
            <a:r>
              <a:rPr lang="en-GB" sz="1400" dirty="0" err="1">
                <a:latin typeface="Calibri" panose="020F0502020204030204" pitchFamily="34" charset="0"/>
              </a:rPr>
              <a:t>Aresta</a:t>
            </a:r>
            <a:r>
              <a:rPr lang="en-GB" sz="1400" dirty="0">
                <a:latin typeface="Calibri" panose="020F0502020204030204" pitchFamily="34" charset="0"/>
              </a:rPr>
              <a:t>,  Teresa  Araújo,  Scotty  Kwok,  Sai  </a:t>
            </a:r>
            <a:r>
              <a:rPr lang="en-GB" sz="1400" dirty="0" err="1">
                <a:latin typeface="Calibri" panose="020F0502020204030204" pitchFamily="34" charset="0"/>
              </a:rPr>
              <a:t>Saketh</a:t>
            </a:r>
            <a:r>
              <a:rPr lang="en-GB" sz="1400" dirty="0">
                <a:latin typeface="Calibri" panose="020F0502020204030204" pitchFamily="34" charset="0"/>
              </a:rPr>
              <a:t>  </a:t>
            </a:r>
            <a:r>
              <a:rPr lang="en-GB" sz="1400" dirty="0" err="1">
                <a:latin typeface="Calibri" panose="020F0502020204030204" pitchFamily="34" charset="0"/>
              </a:rPr>
              <a:t>Chennamsetty</a:t>
            </a:r>
            <a:r>
              <a:rPr lang="en-GB" sz="1400" dirty="0">
                <a:latin typeface="Calibri" panose="020F0502020204030204" pitchFamily="34" charset="0"/>
              </a:rPr>
              <a:t>,  Mohammed Safwan, Varghese Alex, Bahram </a:t>
            </a:r>
            <a:r>
              <a:rPr lang="en-GB" sz="1400" dirty="0" err="1">
                <a:latin typeface="Calibri" panose="020F0502020204030204" pitchFamily="34" charset="0"/>
              </a:rPr>
              <a:t>Marami</a:t>
            </a:r>
            <a:r>
              <a:rPr lang="en-GB" sz="1400" dirty="0">
                <a:latin typeface="Calibri" panose="020F0502020204030204" pitchFamily="34" charset="0"/>
              </a:rPr>
              <a:t>, Marcel </a:t>
            </a:r>
            <a:r>
              <a:rPr lang="en-GB" sz="1400" dirty="0" err="1">
                <a:latin typeface="Calibri" panose="020F0502020204030204" pitchFamily="34" charset="0"/>
              </a:rPr>
              <a:t>Prastawa</a:t>
            </a:r>
            <a:r>
              <a:rPr lang="en-GB" sz="1400" dirty="0">
                <a:latin typeface="Calibri" panose="020F0502020204030204" pitchFamily="34" charset="0"/>
              </a:rPr>
              <a:t>, Monica Chan, Michael </a:t>
            </a:r>
            <a:r>
              <a:rPr lang="en-GB" sz="1400" dirty="0" err="1">
                <a:latin typeface="Calibri" panose="020F0502020204030204" pitchFamily="34" charset="0"/>
              </a:rPr>
              <a:t>Dono</a:t>
            </a:r>
            <a:r>
              <a:rPr lang="en-GB" sz="1400" dirty="0">
                <a:latin typeface="Calibri" panose="020F0502020204030204" pitchFamily="34" charset="0"/>
              </a:rPr>
              <a:t>-van, et al. Bach: Grand challenge on breast cancer histology images. Medical image analysis, 56:122–139, 2019.</a:t>
            </a:r>
          </a:p>
          <a:p>
            <a:r>
              <a:rPr lang="en" sz="1400" dirty="0">
                <a:latin typeface="Calibri" panose="020F0502020204030204" pitchFamily="34" charset="0"/>
              </a:rPr>
              <a:t>[</a:t>
            </a:r>
            <a:r>
              <a:rPr lang="en-GB" sz="1400" dirty="0">
                <a:latin typeface="Calibri" panose="020F0502020204030204" pitchFamily="34" charset="0"/>
              </a:rPr>
              <a:t>2]  </a:t>
            </a:r>
            <a:r>
              <a:rPr lang="en-GB" sz="1400" dirty="0" err="1">
                <a:latin typeface="Calibri" panose="020F0502020204030204" pitchFamily="34" charset="0"/>
              </a:rPr>
              <a:t>Hamidreza</a:t>
            </a:r>
            <a:r>
              <a:rPr lang="en-GB" sz="1400" dirty="0">
                <a:latin typeface="Calibri" panose="020F0502020204030204" pitchFamily="34" charset="0"/>
              </a:rPr>
              <a:t> </a:t>
            </a:r>
            <a:r>
              <a:rPr lang="en-GB" sz="1400" dirty="0" err="1">
                <a:latin typeface="Calibri" panose="020F0502020204030204" pitchFamily="34" charset="0"/>
              </a:rPr>
              <a:t>Bolhasani</a:t>
            </a:r>
            <a:r>
              <a:rPr lang="en-GB" sz="1400" dirty="0">
                <a:latin typeface="Calibri" panose="020F0502020204030204" pitchFamily="34" charset="0"/>
              </a:rPr>
              <a:t>, Elham </a:t>
            </a:r>
            <a:r>
              <a:rPr lang="en-GB" sz="1400" dirty="0" err="1">
                <a:latin typeface="Calibri" panose="020F0502020204030204" pitchFamily="34" charset="0"/>
              </a:rPr>
              <a:t>Amjadi</a:t>
            </a:r>
            <a:r>
              <a:rPr lang="en-GB" sz="1400" dirty="0">
                <a:latin typeface="Calibri" panose="020F0502020204030204" pitchFamily="34" charset="0"/>
              </a:rPr>
              <a:t>, Maryam </a:t>
            </a:r>
            <a:r>
              <a:rPr lang="en-GB" sz="1400" dirty="0" err="1">
                <a:latin typeface="Calibri" panose="020F0502020204030204" pitchFamily="34" charset="0"/>
              </a:rPr>
              <a:t>Tabatabaeian</a:t>
            </a:r>
            <a:r>
              <a:rPr lang="en-GB" sz="1400" dirty="0">
                <a:latin typeface="Calibri" panose="020F0502020204030204" pitchFamily="34" charset="0"/>
              </a:rPr>
              <a:t>, and </a:t>
            </a:r>
            <a:r>
              <a:rPr lang="en-GB" sz="1400" dirty="0" err="1">
                <a:latin typeface="Calibri" panose="020F0502020204030204" pitchFamily="34" charset="0"/>
              </a:rPr>
              <a:t>Somayyeh</a:t>
            </a:r>
            <a:r>
              <a:rPr lang="en-GB" sz="1400" dirty="0">
                <a:latin typeface="Calibri" panose="020F0502020204030204" pitchFamily="34" charset="0"/>
              </a:rPr>
              <a:t> </a:t>
            </a:r>
            <a:r>
              <a:rPr lang="en-GB" sz="1400" dirty="0" err="1">
                <a:latin typeface="Calibri" panose="020F0502020204030204" pitchFamily="34" charset="0"/>
              </a:rPr>
              <a:t>Jafarali</a:t>
            </a:r>
            <a:r>
              <a:rPr lang="en-GB" sz="1400" dirty="0">
                <a:latin typeface="Calibri" panose="020F0502020204030204" pitchFamily="34" charset="0"/>
              </a:rPr>
              <a:t> </a:t>
            </a:r>
            <a:r>
              <a:rPr lang="en-GB" sz="1400" dirty="0" err="1">
                <a:latin typeface="Calibri" panose="020F0502020204030204" pitchFamily="34" charset="0"/>
              </a:rPr>
              <a:t>Jassbi</a:t>
            </a:r>
            <a:r>
              <a:rPr lang="en-GB" sz="1400" dirty="0">
                <a:latin typeface="Calibri" panose="020F0502020204030204" pitchFamily="34" charset="0"/>
              </a:rPr>
              <a:t>. A histopathological image dataset for grading breast invasive ductal carcinomas. Informatics in Medicine Unlocked, 19:100341, 2020.</a:t>
            </a:r>
          </a:p>
          <a:p>
            <a:r>
              <a:rPr lang="en-GB" sz="1400" dirty="0">
                <a:latin typeface="Calibri" panose="020F0502020204030204" pitchFamily="34" charset="0"/>
              </a:rPr>
              <a:t>[3]  Charlotte Burmeister. Capsule networks - better </a:t>
            </a:r>
            <a:r>
              <a:rPr lang="en-GB" sz="1400" dirty="0" err="1">
                <a:latin typeface="Calibri" panose="020F0502020204030204" pitchFamily="34" charset="0"/>
              </a:rPr>
              <a:t>cnns</a:t>
            </a:r>
            <a:r>
              <a:rPr lang="en-GB" sz="1400" dirty="0">
                <a:latin typeface="Calibri" panose="020F0502020204030204" pitchFamily="34" charset="0"/>
              </a:rPr>
              <a:t>?, Jan 2020.</a:t>
            </a:r>
          </a:p>
          <a:p>
            <a:r>
              <a:rPr lang="en-GB" sz="1400" dirty="0">
                <a:latin typeface="Calibri" panose="020F0502020204030204" pitchFamily="34" charset="0"/>
              </a:rPr>
              <a:t>[4]  Geoffrey E Hinton, Sara </a:t>
            </a:r>
            <a:r>
              <a:rPr lang="en-GB" sz="1400" dirty="0" err="1">
                <a:latin typeface="Calibri" panose="020F0502020204030204" pitchFamily="34" charset="0"/>
              </a:rPr>
              <a:t>Sabour</a:t>
            </a:r>
            <a:r>
              <a:rPr lang="en-GB" sz="1400" dirty="0">
                <a:latin typeface="Calibri" panose="020F0502020204030204" pitchFamily="34" charset="0"/>
              </a:rPr>
              <a:t>, and Nicholas </a:t>
            </a:r>
            <a:r>
              <a:rPr lang="en-GB" sz="1400" dirty="0" err="1">
                <a:latin typeface="Calibri" panose="020F0502020204030204" pitchFamily="34" charset="0"/>
              </a:rPr>
              <a:t>Frosst</a:t>
            </a:r>
            <a:r>
              <a:rPr lang="en-GB" sz="1400" dirty="0">
                <a:latin typeface="Calibri" panose="020F0502020204030204" pitchFamily="34" charset="0"/>
              </a:rPr>
              <a:t>.  Matrix capsules with </a:t>
            </a:r>
            <a:r>
              <a:rPr lang="en-GB" sz="1400" dirty="0" err="1">
                <a:latin typeface="Calibri" panose="020F0502020204030204" pitchFamily="34" charset="0"/>
              </a:rPr>
              <a:t>em</a:t>
            </a:r>
            <a:r>
              <a:rPr lang="en-GB" sz="1400" dirty="0">
                <a:latin typeface="Calibri" panose="020F0502020204030204" pitchFamily="34" charset="0"/>
              </a:rPr>
              <a:t> routing.  In International conference on learning representations, 2018.</a:t>
            </a:r>
          </a:p>
          <a:p>
            <a:r>
              <a:rPr lang="en" sz="1400" dirty="0">
                <a:latin typeface="Calibri" panose="020F0502020204030204" pitchFamily="34" charset="0"/>
              </a:rPr>
              <a:t>[</a:t>
            </a:r>
            <a:r>
              <a:rPr lang="en-GB" sz="1400" dirty="0">
                <a:latin typeface="Calibri" panose="020F0502020204030204" pitchFamily="34" charset="0"/>
              </a:rPr>
              <a:t>5]  </a:t>
            </a:r>
            <a:r>
              <a:rPr lang="en-GB" sz="1400" dirty="0" err="1">
                <a:latin typeface="Calibri" panose="020F0502020204030204" pitchFamily="34" charset="0"/>
              </a:rPr>
              <a:t>Kamyar</a:t>
            </a:r>
            <a:r>
              <a:rPr lang="en-GB" sz="1400" dirty="0">
                <a:latin typeface="Calibri" panose="020F0502020204030204" pitchFamily="34" charset="0"/>
              </a:rPr>
              <a:t> </a:t>
            </a:r>
            <a:r>
              <a:rPr lang="en-GB" sz="1400" dirty="0" err="1">
                <a:latin typeface="Calibri" panose="020F0502020204030204" pitchFamily="34" charset="0"/>
              </a:rPr>
              <a:t>Nazeri</a:t>
            </a:r>
            <a:r>
              <a:rPr lang="en-GB" sz="1400" dirty="0">
                <a:latin typeface="Calibri" panose="020F0502020204030204" pitchFamily="34" charset="0"/>
              </a:rPr>
              <a:t>,  Azad </a:t>
            </a:r>
            <a:r>
              <a:rPr lang="en-GB" sz="1400" dirty="0" err="1">
                <a:latin typeface="Calibri" panose="020F0502020204030204" pitchFamily="34" charset="0"/>
              </a:rPr>
              <a:t>Aminpour</a:t>
            </a:r>
            <a:r>
              <a:rPr lang="en-GB" sz="1400" dirty="0">
                <a:latin typeface="Calibri" panose="020F0502020204030204" pitchFamily="34" charset="0"/>
              </a:rPr>
              <a:t>,  and Mehran Ebrahimi.   Two-stage convolutional neural network for breast cancer histology image classification. </a:t>
            </a:r>
            <a:r>
              <a:rPr lang="en-GB" sz="1400" dirty="0" err="1">
                <a:latin typeface="Calibri" panose="020F0502020204030204" pitchFamily="34" charset="0"/>
              </a:rPr>
              <a:t>InInternational</a:t>
            </a:r>
            <a:r>
              <a:rPr lang="en-GB" sz="1400" dirty="0">
                <a:latin typeface="Calibri" panose="020F0502020204030204" pitchFamily="34" charset="0"/>
              </a:rPr>
              <a:t> Conference Image Analysis and Recognition, pages 717–726. Springer, 2018.</a:t>
            </a:r>
          </a:p>
          <a:p>
            <a:r>
              <a:rPr lang="en-GB" sz="1400" dirty="0">
                <a:latin typeface="Calibri" panose="020F0502020204030204" pitchFamily="34" charset="0"/>
              </a:rPr>
              <a:t>[6] NHS.  Breast cancer in women. </a:t>
            </a:r>
            <a:r>
              <a:rPr lang="en-GB" sz="1400" dirty="0">
                <a:latin typeface="Calibri" panose="020F0502020204030204" pitchFamily="34" charset="0"/>
                <a:hlinkClick r:id="rId2"/>
              </a:rPr>
              <a:t>https://www.nhs.uk/conditions/breast-cancer/. Accessed: 18-03-2021.</a:t>
            </a:r>
          </a:p>
          <a:p>
            <a:r>
              <a:rPr lang="en-GB" sz="1400" dirty="0">
                <a:latin typeface="Calibri" panose="020F0502020204030204" pitchFamily="34" charset="0"/>
              </a:rPr>
              <a:t>[7]  Sara </a:t>
            </a:r>
            <a:r>
              <a:rPr lang="en-GB" sz="1400" dirty="0" err="1">
                <a:latin typeface="Calibri" panose="020F0502020204030204" pitchFamily="34" charset="0"/>
              </a:rPr>
              <a:t>Sabour</a:t>
            </a:r>
            <a:r>
              <a:rPr lang="en-GB" sz="1400" dirty="0">
                <a:latin typeface="Calibri" panose="020F0502020204030204" pitchFamily="34" charset="0"/>
              </a:rPr>
              <a:t>, Nicholas </a:t>
            </a:r>
            <a:r>
              <a:rPr lang="en-GB" sz="1400" dirty="0" err="1">
                <a:latin typeface="Calibri" panose="020F0502020204030204" pitchFamily="34" charset="0"/>
              </a:rPr>
              <a:t>Frosst</a:t>
            </a:r>
            <a:r>
              <a:rPr lang="en-GB" sz="1400" dirty="0">
                <a:latin typeface="Calibri" panose="020F0502020204030204" pitchFamily="34" charset="0"/>
              </a:rPr>
              <a:t>, and Geoffrey E Hinton.  Dynamic routing between capsules. </a:t>
            </a:r>
            <a:r>
              <a:rPr lang="en-GB" sz="1400" dirty="0" err="1">
                <a:latin typeface="Calibri" panose="020F0502020204030204" pitchFamily="34" charset="0"/>
              </a:rPr>
              <a:t>arXiv</a:t>
            </a:r>
            <a:r>
              <a:rPr lang="en-GB" sz="1400" dirty="0">
                <a:latin typeface="Calibri" panose="020F0502020204030204" pitchFamily="34" charset="0"/>
              </a:rPr>
              <a:t> preprint arXiv:1710.09829, 2017.</a:t>
            </a:r>
          </a:p>
          <a:p>
            <a:r>
              <a:rPr lang="en-GB" sz="1400" dirty="0">
                <a:latin typeface="Calibri" panose="020F0502020204030204" pitchFamily="34" charset="0"/>
              </a:rPr>
              <a:t>[8]  Sara </a:t>
            </a:r>
            <a:r>
              <a:rPr lang="en-GB" sz="1400" dirty="0" err="1">
                <a:latin typeface="Calibri" panose="020F0502020204030204" pitchFamily="34" charset="0"/>
              </a:rPr>
              <a:t>Sabour</a:t>
            </a:r>
            <a:r>
              <a:rPr lang="en-GB" sz="1400" dirty="0">
                <a:latin typeface="Calibri" panose="020F0502020204030204" pitchFamily="34" charset="0"/>
              </a:rPr>
              <a:t>, Andrea </a:t>
            </a:r>
            <a:r>
              <a:rPr lang="en-GB" sz="1400" dirty="0" err="1">
                <a:latin typeface="Calibri" panose="020F0502020204030204" pitchFamily="34" charset="0"/>
              </a:rPr>
              <a:t>Tagliasacchi</a:t>
            </a:r>
            <a:r>
              <a:rPr lang="en-GB" sz="1400" dirty="0">
                <a:latin typeface="Calibri" panose="020F0502020204030204" pitchFamily="34" charset="0"/>
              </a:rPr>
              <a:t>, </a:t>
            </a:r>
            <a:r>
              <a:rPr lang="en-GB" sz="1400" dirty="0" err="1">
                <a:latin typeface="Calibri" panose="020F0502020204030204" pitchFamily="34" charset="0"/>
              </a:rPr>
              <a:t>Soroosh</a:t>
            </a:r>
            <a:r>
              <a:rPr lang="en-GB" sz="1400" dirty="0">
                <a:latin typeface="Calibri" panose="020F0502020204030204" pitchFamily="34" charset="0"/>
              </a:rPr>
              <a:t> Yazdani, Geoffrey E Hinton, and David J Fleet. Unsupervised part representation by flow capsules. </a:t>
            </a:r>
            <a:r>
              <a:rPr lang="en-GB" sz="1400" dirty="0" err="1">
                <a:latin typeface="Calibri" panose="020F0502020204030204" pitchFamily="34" charset="0"/>
              </a:rPr>
              <a:t>arXiv</a:t>
            </a:r>
            <a:r>
              <a:rPr lang="en-GB" sz="1400" dirty="0">
                <a:latin typeface="Calibri" panose="020F0502020204030204" pitchFamily="34" charset="0"/>
              </a:rPr>
              <a:t> preprint arXiv:2011.13920, 2020.</a:t>
            </a:r>
          </a:p>
          <a:p>
            <a:r>
              <a:rPr lang="en-GB" sz="1400" dirty="0">
                <a:latin typeface="Calibri" panose="020F0502020204030204" pitchFamily="34" charset="0"/>
              </a:rPr>
              <a:t>[9]  Fabio A </a:t>
            </a:r>
            <a:r>
              <a:rPr lang="en-GB" sz="1400" dirty="0" err="1">
                <a:latin typeface="Calibri" panose="020F0502020204030204" pitchFamily="34" charset="0"/>
              </a:rPr>
              <a:t>Spanhol</a:t>
            </a:r>
            <a:r>
              <a:rPr lang="en-GB" sz="1400" dirty="0">
                <a:latin typeface="Calibri" panose="020F0502020204030204" pitchFamily="34" charset="0"/>
              </a:rPr>
              <a:t>,  Luiz S Oliveira,  Caroline </a:t>
            </a:r>
            <a:r>
              <a:rPr lang="en-GB" sz="1400" dirty="0" err="1">
                <a:latin typeface="Calibri" panose="020F0502020204030204" pitchFamily="34" charset="0"/>
              </a:rPr>
              <a:t>Petitjean</a:t>
            </a:r>
            <a:r>
              <a:rPr lang="en-GB" sz="1400" dirty="0">
                <a:latin typeface="Calibri" panose="020F0502020204030204" pitchFamily="34" charset="0"/>
              </a:rPr>
              <a:t>,  and Laurent </a:t>
            </a:r>
            <a:r>
              <a:rPr lang="en-GB" sz="1400" dirty="0" err="1">
                <a:latin typeface="Calibri" panose="020F0502020204030204" pitchFamily="34" charset="0"/>
              </a:rPr>
              <a:t>Heutte</a:t>
            </a:r>
            <a:r>
              <a:rPr lang="en-GB" sz="1400" dirty="0">
                <a:latin typeface="Calibri" panose="020F0502020204030204" pitchFamily="34" charset="0"/>
              </a:rPr>
              <a:t>. A dataset for breast cancer histopathological image classification. </a:t>
            </a:r>
            <a:r>
              <a:rPr lang="en-GB" sz="1400" dirty="0" err="1">
                <a:latin typeface="Calibri" panose="020F0502020204030204" pitchFamily="34" charset="0"/>
              </a:rPr>
              <a:t>Ieee</a:t>
            </a:r>
            <a:r>
              <a:rPr lang="en-GB" sz="1400" dirty="0">
                <a:latin typeface="Calibri" panose="020F0502020204030204" pitchFamily="34" charset="0"/>
              </a:rPr>
              <a:t> transactions on biomedical engineering, 63(7):1455–1462, 2015</a:t>
            </a:r>
          </a:p>
          <a:p>
            <a:endParaRPr lang="en" sz="1400" dirty="0">
              <a:latin typeface="Calibri" panose="020F0502020204030204" pitchFamily="34" charset="0"/>
            </a:endParaRPr>
          </a:p>
        </p:txBody>
      </p:sp>
    </p:spTree>
    <p:extLst>
      <p:ext uri="{BB962C8B-B14F-4D97-AF65-F5344CB8AC3E}">
        <p14:creationId xmlns:p14="http://schemas.microsoft.com/office/powerpoint/2010/main" val="2394598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p:txBody>
          <a:bodyPr/>
          <a:lstStyle/>
          <a:p>
            <a:r>
              <a:rPr lang="en-US" sz="4000" dirty="0"/>
              <a:t>Thank you!</a:t>
            </a:r>
          </a:p>
        </p:txBody>
      </p:sp>
    </p:spTree>
    <p:extLst>
      <p:ext uri="{BB962C8B-B14F-4D97-AF65-F5344CB8AC3E}">
        <p14:creationId xmlns:p14="http://schemas.microsoft.com/office/powerpoint/2010/main" val="3330069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B58F-1CF7-41B5-BF70-710D7AC7941C}"/>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3FF1311-DD92-45BA-B10F-C1A324C27B55}"/>
              </a:ext>
            </a:extLst>
          </p:cNvPr>
          <p:cNvSpPr>
            <a:spLocks noGrp="1"/>
          </p:cNvSpPr>
          <p:nvPr>
            <p:ph sz="half" idx="4294967295"/>
          </p:nvPr>
        </p:nvSpPr>
        <p:spPr>
          <a:xfrm>
            <a:off x="809625" y="2222500"/>
            <a:ext cx="5186363" cy="2453643"/>
          </a:xfrm>
        </p:spPr>
        <p:txBody>
          <a:bodyPr/>
          <a:lstStyle/>
          <a:p>
            <a:pPr marL="0" indent="0">
              <a:buNone/>
            </a:pPr>
            <a:r>
              <a:rPr lang="en-GB" dirty="0"/>
              <a:t>Reasons:</a:t>
            </a:r>
          </a:p>
          <a:p>
            <a:r>
              <a:rPr lang="en-GB" dirty="0"/>
              <a:t>Pivot into deep learning.</a:t>
            </a:r>
          </a:p>
          <a:p>
            <a:r>
              <a:rPr lang="en-GB" dirty="0"/>
              <a:t>Pivot into biomedical AI.</a:t>
            </a:r>
          </a:p>
        </p:txBody>
      </p:sp>
      <p:sp>
        <p:nvSpPr>
          <p:cNvPr id="8" name="Content Placeholder 2">
            <a:extLst>
              <a:ext uri="{FF2B5EF4-FFF2-40B4-BE49-F238E27FC236}">
                <a16:creationId xmlns:a16="http://schemas.microsoft.com/office/drawing/2014/main" id="{8CE627E5-6BD6-451E-A1D7-53DD91AD7C2E}"/>
              </a:ext>
            </a:extLst>
          </p:cNvPr>
          <p:cNvSpPr txBox="1">
            <a:spLocks/>
          </p:cNvSpPr>
          <p:nvPr/>
        </p:nvSpPr>
        <p:spPr>
          <a:xfrm>
            <a:off x="6368726" y="2348572"/>
            <a:ext cx="5186363" cy="2651267"/>
          </a:xfrm>
          <a:prstGeom prst="rect">
            <a:avLst/>
          </a:prstGeom>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dirty="0"/>
              <a:t>Goals:</a:t>
            </a:r>
          </a:p>
          <a:p>
            <a:pPr marL="285750" indent="-285750">
              <a:buClr>
                <a:srgbClr val="86153B"/>
              </a:buClr>
              <a:buFont typeface="Arial" panose="020B0604020202020204" pitchFamily="34" charset="0"/>
              <a:buChar char="•"/>
            </a:pPr>
            <a:r>
              <a:rPr lang="en-GB" sz="1800" b="0" i="0" dirty="0">
                <a:effectLst/>
              </a:rPr>
              <a:t>Learn about the principles of DL and medical imaging analysis.</a:t>
            </a:r>
          </a:p>
          <a:p>
            <a:pPr marL="285750" indent="-285750">
              <a:buClr>
                <a:srgbClr val="86153B"/>
              </a:buClr>
              <a:buFont typeface="Arial" panose="020B0604020202020204" pitchFamily="34" charset="0"/>
              <a:buChar char="•"/>
            </a:pPr>
            <a:r>
              <a:rPr lang="en-GB" sz="1800" b="0" i="0" dirty="0">
                <a:effectLst/>
              </a:rPr>
              <a:t>Learn how to use DL frameworks in Python.</a:t>
            </a:r>
          </a:p>
          <a:p>
            <a:pPr marL="285750" indent="-285750">
              <a:buClr>
                <a:srgbClr val="86153B"/>
              </a:buClr>
              <a:buFont typeface="Arial" panose="020B0604020202020204" pitchFamily="34" charset="0"/>
              <a:buChar char="•"/>
            </a:pPr>
            <a:r>
              <a:rPr lang="en-GB" sz="1800" b="0" i="0" dirty="0">
                <a:effectLst/>
              </a:rPr>
              <a:t>Learn about image processing.</a:t>
            </a:r>
          </a:p>
          <a:p>
            <a:pPr marL="285750" indent="-285750">
              <a:buClr>
                <a:srgbClr val="86153B"/>
              </a:buClr>
              <a:buFont typeface="Arial" panose="020B0604020202020204" pitchFamily="34" charset="0"/>
              <a:buChar char="•"/>
            </a:pPr>
            <a:r>
              <a:rPr lang="en-GB" dirty="0">
                <a:solidFill>
                  <a:srgbClr val="6D0000"/>
                </a:solidFill>
              </a:rPr>
              <a:t>Use this project as an entry to the field.</a:t>
            </a:r>
            <a:endParaRPr lang="en-GB" sz="1800" dirty="0">
              <a:solidFill>
                <a:srgbClr val="6D0000"/>
              </a:solidFill>
            </a:endParaRPr>
          </a:p>
        </p:txBody>
      </p:sp>
    </p:spTree>
    <p:extLst>
      <p:ext uri="{BB962C8B-B14F-4D97-AF65-F5344CB8AC3E}">
        <p14:creationId xmlns:p14="http://schemas.microsoft.com/office/powerpoint/2010/main" val="381851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B58F-1CF7-41B5-BF70-710D7AC7941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3FF1311-DD92-45BA-B10F-C1A324C27B55}"/>
              </a:ext>
            </a:extLst>
          </p:cNvPr>
          <p:cNvSpPr>
            <a:spLocks noGrp="1"/>
          </p:cNvSpPr>
          <p:nvPr>
            <p:ph sz="half" idx="4294967295"/>
          </p:nvPr>
        </p:nvSpPr>
        <p:spPr>
          <a:xfrm>
            <a:off x="809625" y="2222500"/>
            <a:ext cx="5186363" cy="2453643"/>
          </a:xfrm>
        </p:spPr>
        <p:txBody>
          <a:bodyPr/>
          <a:lstStyle/>
          <a:p>
            <a:pPr marL="0" indent="0">
              <a:buNone/>
            </a:pPr>
            <a:r>
              <a:rPr lang="en-US" dirty="0"/>
              <a:t>Breast Cancer Statistics</a:t>
            </a:r>
          </a:p>
          <a:p>
            <a:r>
              <a:rPr lang="en-GB" dirty="0"/>
              <a:t>Breast cancer is one of the most common type of cancer in the UK.</a:t>
            </a:r>
          </a:p>
          <a:p>
            <a:r>
              <a:rPr lang="en-GB" dirty="0">
                <a:solidFill>
                  <a:srgbClr val="6D0000"/>
                </a:solidFill>
              </a:rPr>
              <a:t>1 out of every 8 females </a:t>
            </a:r>
            <a:r>
              <a:rPr lang="en-GB" dirty="0"/>
              <a:t>are diagnosed with it at some point [6].</a:t>
            </a:r>
          </a:p>
          <a:p>
            <a:r>
              <a:rPr lang="en-GB" dirty="0"/>
              <a:t>4th most common cause of cancer death in the UK.</a:t>
            </a:r>
          </a:p>
        </p:txBody>
      </p:sp>
      <p:sp>
        <p:nvSpPr>
          <p:cNvPr id="7" name="TextBox 6">
            <a:extLst>
              <a:ext uri="{FF2B5EF4-FFF2-40B4-BE49-F238E27FC236}">
                <a16:creationId xmlns:a16="http://schemas.microsoft.com/office/drawing/2014/main" id="{F45415F2-12A9-46B4-A10B-A2FD9E60405B}"/>
              </a:ext>
            </a:extLst>
          </p:cNvPr>
          <p:cNvSpPr txBox="1"/>
          <p:nvPr/>
        </p:nvSpPr>
        <p:spPr>
          <a:xfrm>
            <a:off x="3781101" y="5963704"/>
            <a:ext cx="4629797" cy="338554"/>
          </a:xfrm>
          <a:prstGeom prst="rect">
            <a:avLst/>
          </a:prstGeom>
          <a:noFill/>
        </p:spPr>
        <p:txBody>
          <a:bodyPr wrap="square" rtlCol="0">
            <a:spAutoFit/>
          </a:bodyPr>
          <a:lstStyle/>
          <a:p>
            <a:pPr algn="ctr"/>
            <a:r>
              <a:rPr lang="en-GB" sz="1600" b="0" i="0" dirty="0">
                <a:solidFill>
                  <a:srgbClr val="666666"/>
                </a:solidFill>
                <a:effectLst/>
              </a:rPr>
              <a:t>Figure 1</a:t>
            </a:r>
            <a:r>
              <a:rPr lang="en-GB" sz="1600" b="0" i="0" dirty="0">
                <a:effectLst/>
              </a:rPr>
              <a:t>: Breast Cancer Statistics in the UK.</a:t>
            </a:r>
            <a:endParaRPr lang="en-GB" sz="1600" dirty="0"/>
          </a:p>
        </p:txBody>
      </p:sp>
      <p:sp>
        <p:nvSpPr>
          <p:cNvPr id="8" name="Content Placeholder 2">
            <a:extLst>
              <a:ext uri="{FF2B5EF4-FFF2-40B4-BE49-F238E27FC236}">
                <a16:creationId xmlns:a16="http://schemas.microsoft.com/office/drawing/2014/main" id="{8CE627E5-6BD6-451E-A1D7-53DD91AD7C2E}"/>
              </a:ext>
            </a:extLst>
          </p:cNvPr>
          <p:cNvSpPr txBox="1">
            <a:spLocks/>
          </p:cNvSpPr>
          <p:nvPr/>
        </p:nvSpPr>
        <p:spPr>
          <a:xfrm>
            <a:off x="6368726" y="2348573"/>
            <a:ext cx="5186363" cy="2160854"/>
          </a:xfrm>
          <a:prstGeom prst="rect">
            <a:avLst/>
          </a:prstGeom>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dirty="0"/>
              <a:t>Diagnosis</a:t>
            </a:r>
          </a:p>
          <a:p>
            <a:pPr marL="285750" indent="-285750">
              <a:buClr>
                <a:srgbClr val="86153B"/>
              </a:buClr>
              <a:buFont typeface="Arial" panose="020B0604020202020204" pitchFamily="34" charset="0"/>
              <a:buChar char="•"/>
            </a:pPr>
            <a:r>
              <a:rPr lang="en-GB" sz="1800" b="0" i="0" dirty="0">
                <a:effectLst/>
              </a:rPr>
              <a:t>Diagnosis often set up with the help of computer aided techniques.</a:t>
            </a:r>
          </a:p>
          <a:p>
            <a:pPr marL="285750" indent="-285750">
              <a:buClr>
                <a:srgbClr val="86153B"/>
              </a:buClr>
              <a:buFont typeface="Arial" panose="020B0604020202020204" pitchFamily="34" charset="0"/>
              <a:buChar char="•"/>
            </a:pPr>
            <a:r>
              <a:rPr lang="en-GB" sz="1800" b="0" i="0" dirty="0">
                <a:effectLst/>
              </a:rPr>
              <a:t>Current approaches (CNNs), discard valuable low-level in-formation. </a:t>
            </a:r>
          </a:p>
          <a:p>
            <a:pPr marL="285750" indent="-285750">
              <a:buClr>
                <a:srgbClr val="86153B"/>
              </a:buClr>
              <a:buFont typeface="Arial" panose="020B0604020202020204" pitchFamily="34" charset="0"/>
              <a:buChar char="•"/>
            </a:pPr>
            <a:r>
              <a:rPr lang="en-GB" sz="1800" b="0" i="0" dirty="0">
                <a:effectLst/>
              </a:rPr>
              <a:t>New approach: </a:t>
            </a:r>
            <a:r>
              <a:rPr lang="en-GB" sz="1800" i="0" dirty="0">
                <a:solidFill>
                  <a:srgbClr val="6D0000"/>
                </a:solidFill>
                <a:effectLst/>
              </a:rPr>
              <a:t>Capsule Networks</a:t>
            </a:r>
            <a:r>
              <a:rPr lang="en-GB" sz="1800" b="0" i="0" dirty="0">
                <a:solidFill>
                  <a:srgbClr val="6D0000"/>
                </a:solidFill>
                <a:effectLst/>
              </a:rPr>
              <a:t>.</a:t>
            </a:r>
            <a:endParaRPr lang="en-GB" sz="1800" dirty="0">
              <a:solidFill>
                <a:srgbClr val="6D0000"/>
              </a:solidFill>
            </a:endParaRPr>
          </a:p>
        </p:txBody>
      </p:sp>
      <p:pic>
        <p:nvPicPr>
          <p:cNvPr id="14" name="Picture 13" descr="Icon&#10;&#10;Description automatically generated">
            <a:extLst>
              <a:ext uri="{FF2B5EF4-FFF2-40B4-BE49-F238E27FC236}">
                <a16:creationId xmlns:a16="http://schemas.microsoft.com/office/drawing/2014/main" id="{5339B8F7-7602-42A0-8D45-56A455253C83}"/>
              </a:ext>
            </a:extLst>
          </p:cNvPr>
          <p:cNvPicPr>
            <a:picLocks noChangeAspect="1"/>
          </p:cNvPicPr>
          <p:nvPr/>
        </p:nvPicPr>
        <p:blipFill>
          <a:blip r:embed="rId3"/>
          <a:stretch>
            <a:fillRect/>
          </a:stretch>
        </p:blipFill>
        <p:spPr>
          <a:xfrm>
            <a:off x="3781101" y="5373072"/>
            <a:ext cx="4629796" cy="590632"/>
          </a:xfrm>
          <a:prstGeom prst="rect">
            <a:avLst/>
          </a:prstGeom>
        </p:spPr>
      </p:pic>
    </p:spTree>
    <p:extLst>
      <p:ext uri="{BB962C8B-B14F-4D97-AF65-F5344CB8AC3E}">
        <p14:creationId xmlns:p14="http://schemas.microsoft.com/office/powerpoint/2010/main" val="2131043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p:txBody>
          <a:bodyPr/>
          <a:lstStyle/>
          <a:p>
            <a:r>
              <a:rPr lang="en-US" sz="4000" dirty="0"/>
              <a:t>Can Capsule Networks outperform CNNs in medical imaging?</a:t>
            </a:r>
          </a:p>
        </p:txBody>
      </p:sp>
    </p:spTree>
    <p:extLst>
      <p:ext uri="{BB962C8B-B14F-4D97-AF65-F5344CB8AC3E}">
        <p14:creationId xmlns:p14="http://schemas.microsoft.com/office/powerpoint/2010/main" val="3869094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20854-4AFC-4B68-944A-8A368C9A8619}"/>
              </a:ext>
            </a:extLst>
          </p:cNvPr>
          <p:cNvSpPr>
            <a:spLocks noGrp="1"/>
          </p:cNvSpPr>
          <p:nvPr>
            <p:ph sz="half" idx="1"/>
          </p:nvPr>
        </p:nvSpPr>
        <p:spPr/>
        <p:txBody>
          <a:bodyPr>
            <a:normAutofit lnSpcReduction="10000"/>
          </a:bodyPr>
          <a:lstStyle/>
          <a:p>
            <a:r>
              <a:rPr lang="en-US" dirty="0"/>
              <a:t>Good if large amounts of data is available.</a:t>
            </a:r>
          </a:p>
          <a:p>
            <a:r>
              <a:rPr lang="en-US" dirty="0"/>
              <a:t>Vulnerability to adversarial attacks.</a:t>
            </a:r>
          </a:p>
          <a:p>
            <a:r>
              <a:rPr lang="en-GB" dirty="0"/>
              <a:t>Inability to handle the nonlinearity of viewpoint changes without data engineering.</a:t>
            </a:r>
          </a:p>
          <a:p>
            <a:r>
              <a:rPr lang="en-US" dirty="0"/>
              <a:t>Transformation invariance.</a:t>
            </a:r>
          </a:p>
          <a:p>
            <a:r>
              <a:rPr lang="en-US" dirty="0"/>
              <a:t>Max pooling looses local information.</a:t>
            </a:r>
          </a:p>
        </p:txBody>
      </p:sp>
      <p:sp>
        <p:nvSpPr>
          <p:cNvPr id="2" name="Title 1">
            <a:extLst>
              <a:ext uri="{FF2B5EF4-FFF2-40B4-BE49-F238E27FC236}">
                <a16:creationId xmlns:a16="http://schemas.microsoft.com/office/drawing/2014/main" id="{2E63FF28-EDA9-498B-BF3A-243D718DD7DF}"/>
              </a:ext>
            </a:extLst>
          </p:cNvPr>
          <p:cNvSpPr>
            <a:spLocks noGrp="1"/>
          </p:cNvSpPr>
          <p:nvPr>
            <p:ph type="title"/>
          </p:nvPr>
        </p:nvSpPr>
        <p:spPr/>
        <p:txBody>
          <a:bodyPr/>
          <a:lstStyle/>
          <a:p>
            <a:r>
              <a:rPr lang="en-US" dirty="0"/>
              <a:t>Convolutional Neural Networks</a:t>
            </a:r>
          </a:p>
        </p:txBody>
      </p:sp>
      <p:pic>
        <p:nvPicPr>
          <p:cNvPr id="11" name="Content Placeholder 10" descr="A picture containing linedrawing&#10;&#10;Description automatically generated">
            <a:extLst>
              <a:ext uri="{FF2B5EF4-FFF2-40B4-BE49-F238E27FC236}">
                <a16:creationId xmlns:a16="http://schemas.microsoft.com/office/drawing/2014/main" id="{ED7237A6-778B-4065-87D5-50FBA1DC3178}"/>
              </a:ext>
            </a:extLst>
          </p:cNvPr>
          <p:cNvPicPr>
            <a:picLocks noGrp="1" noChangeAspect="1"/>
          </p:cNvPicPr>
          <p:nvPr>
            <p:ph sz="half" idx="2"/>
          </p:nvPr>
        </p:nvPicPr>
        <p:blipFill>
          <a:blip r:embed="rId3"/>
          <a:stretch>
            <a:fillRect/>
          </a:stretch>
        </p:blipFill>
        <p:spPr>
          <a:xfrm>
            <a:off x="6354763" y="2534512"/>
            <a:ext cx="5553075" cy="3014526"/>
          </a:xfrm>
        </p:spPr>
      </p:pic>
      <p:sp>
        <p:nvSpPr>
          <p:cNvPr id="12" name="TextBox 11">
            <a:extLst>
              <a:ext uri="{FF2B5EF4-FFF2-40B4-BE49-F238E27FC236}">
                <a16:creationId xmlns:a16="http://schemas.microsoft.com/office/drawing/2014/main" id="{EA51621A-5499-44E9-90B2-F62A09246D15}"/>
              </a:ext>
            </a:extLst>
          </p:cNvPr>
          <p:cNvSpPr txBox="1"/>
          <p:nvPr/>
        </p:nvSpPr>
        <p:spPr>
          <a:xfrm>
            <a:off x="6812403" y="5638450"/>
            <a:ext cx="4754602" cy="338554"/>
          </a:xfrm>
          <a:prstGeom prst="rect">
            <a:avLst/>
          </a:prstGeom>
          <a:noFill/>
        </p:spPr>
        <p:txBody>
          <a:bodyPr wrap="square" rtlCol="0">
            <a:spAutoFit/>
          </a:bodyPr>
          <a:lstStyle/>
          <a:p>
            <a:pPr algn="ctr"/>
            <a:r>
              <a:rPr lang="en-GB" sz="1600" b="0" i="0" dirty="0">
                <a:solidFill>
                  <a:srgbClr val="666666"/>
                </a:solidFill>
                <a:effectLst/>
              </a:rPr>
              <a:t>Figure 2</a:t>
            </a:r>
            <a:r>
              <a:rPr lang="en-GB" sz="1600" b="0" i="0" dirty="0">
                <a:effectLst/>
              </a:rPr>
              <a:t>: CNNs Recognising a Face.</a:t>
            </a:r>
            <a:endParaRPr lang="en-GB" sz="1600" dirty="0"/>
          </a:p>
        </p:txBody>
      </p:sp>
      <p:sp>
        <p:nvSpPr>
          <p:cNvPr id="13" name="TextBox 12">
            <a:extLst>
              <a:ext uri="{FF2B5EF4-FFF2-40B4-BE49-F238E27FC236}">
                <a16:creationId xmlns:a16="http://schemas.microsoft.com/office/drawing/2014/main" id="{B0FFCE7A-363A-4D11-BA4C-353085E408EA}"/>
              </a:ext>
            </a:extLst>
          </p:cNvPr>
          <p:cNvSpPr txBox="1"/>
          <p:nvPr/>
        </p:nvSpPr>
        <p:spPr>
          <a:xfrm>
            <a:off x="624995" y="5684616"/>
            <a:ext cx="5379590" cy="830997"/>
          </a:xfrm>
          <a:prstGeom prst="rect">
            <a:avLst/>
          </a:prstGeom>
          <a:solidFill>
            <a:schemeClr val="tx1"/>
          </a:solidFill>
          <a:effectLst>
            <a:outerShdw blurRad="63500" sx="102000" sy="102000" algn="ctr"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GB" sz="1600" dirty="0">
                <a:ea typeface="Tahoma" panose="020B0604030504040204" pitchFamily="34" charset="0"/>
                <a:cs typeface="Tahoma" panose="020B0604030504040204" pitchFamily="34" charset="0"/>
              </a:rPr>
              <a:t>G. Hinton: “The pooling operation used in convolutional neural networks is a big mistake and the fact that it works so well is a disaster.”</a:t>
            </a:r>
            <a:endParaRPr lang="en-US" sz="16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78919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498D-2480-4101-BEA1-C21902705539}"/>
              </a:ext>
            </a:extLst>
          </p:cNvPr>
          <p:cNvSpPr>
            <a:spLocks noGrp="1"/>
          </p:cNvSpPr>
          <p:nvPr>
            <p:ph type="title"/>
          </p:nvPr>
        </p:nvSpPr>
        <p:spPr/>
        <p:txBody>
          <a:bodyPr/>
          <a:lstStyle/>
          <a:p>
            <a:r>
              <a:rPr lang="en-US" dirty="0"/>
              <a:t>Capsule Networks</a:t>
            </a:r>
          </a:p>
        </p:txBody>
      </p:sp>
      <p:pic>
        <p:nvPicPr>
          <p:cNvPr id="11" name="Content Placeholder 10" descr="A picture containing scatter chart&#10;&#10;Description automatically generated">
            <a:extLst>
              <a:ext uri="{FF2B5EF4-FFF2-40B4-BE49-F238E27FC236}">
                <a16:creationId xmlns:a16="http://schemas.microsoft.com/office/drawing/2014/main" id="{FCA6308C-2F42-4CFB-B4A4-BB3C31DEBD61}"/>
              </a:ext>
            </a:extLst>
          </p:cNvPr>
          <p:cNvPicPr>
            <a:picLocks noGrp="1" noChangeAspect="1"/>
          </p:cNvPicPr>
          <p:nvPr>
            <p:ph sz="half" idx="1"/>
          </p:nvPr>
        </p:nvPicPr>
        <p:blipFill>
          <a:blip r:embed="rId3"/>
          <a:stretch>
            <a:fillRect/>
          </a:stretch>
        </p:blipFill>
        <p:spPr>
          <a:xfrm>
            <a:off x="1044490" y="2421615"/>
            <a:ext cx="4418182" cy="3513369"/>
          </a:xfrm>
        </p:spPr>
      </p:pic>
      <p:sp>
        <p:nvSpPr>
          <p:cNvPr id="4" name="Content Placeholder 3">
            <a:extLst>
              <a:ext uri="{FF2B5EF4-FFF2-40B4-BE49-F238E27FC236}">
                <a16:creationId xmlns:a16="http://schemas.microsoft.com/office/drawing/2014/main" id="{9353A980-ADD3-49DF-ACFE-8E50E3F2ABCF}"/>
              </a:ext>
            </a:extLst>
          </p:cNvPr>
          <p:cNvSpPr>
            <a:spLocks noGrp="1"/>
          </p:cNvSpPr>
          <p:nvPr>
            <p:ph sz="half" idx="13"/>
          </p:nvPr>
        </p:nvSpPr>
        <p:spPr>
          <a:xfrm>
            <a:off x="6456099" y="0"/>
            <a:ext cx="5186363" cy="6858000"/>
          </a:xfrm>
        </p:spPr>
        <p:txBody>
          <a:bodyPr/>
          <a:lstStyle/>
          <a:p>
            <a:r>
              <a:rPr lang="en-GB" dirty="0"/>
              <a:t>Novel deep learning approach proposed to address the flaws of CNNs.</a:t>
            </a:r>
          </a:p>
          <a:p>
            <a:r>
              <a:rPr lang="en-GB" dirty="0"/>
              <a:t>Recognise not only objects but their </a:t>
            </a:r>
            <a:r>
              <a:rPr lang="en-GB" dirty="0">
                <a:solidFill>
                  <a:srgbClr val="6D0000"/>
                </a:solidFill>
              </a:rPr>
              <a:t>attributes</a:t>
            </a:r>
            <a:r>
              <a:rPr lang="en-GB" dirty="0"/>
              <a:t>  (orientation, size, skew…).</a:t>
            </a:r>
          </a:p>
          <a:p>
            <a:r>
              <a:rPr lang="en-GB" dirty="0"/>
              <a:t>Learning process similar to </a:t>
            </a:r>
            <a:r>
              <a:rPr lang="en-GB" dirty="0">
                <a:solidFill>
                  <a:srgbClr val="6D0000"/>
                </a:solidFill>
              </a:rPr>
              <a:t>inverse graphics</a:t>
            </a:r>
            <a:r>
              <a:rPr lang="en-GB" dirty="0"/>
              <a:t>.</a:t>
            </a:r>
          </a:p>
          <a:p>
            <a:r>
              <a:rPr lang="en-GB" dirty="0"/>
              <a:t>Viewpoint changes have linear effects on part-whole relationships [7].</a:t>
            </a:r>
          </a:p>
          <a:p>
            <a:r>
              <a:rPr lang="en-GB" sz="2800" i="0" dirty="0">
                <a:effectLst/>
              </a:rPr>
              <a:t>Capsules </a:t>
            </a:r>
            <a:r>
              <a:rPr lang="en-GB" sz="2800" i="0" dirty="0">
                <a:solidFill>
                  <a:srgbClr val="6D0000"/>
                </a:solidFill>
                <a:effectLst/>
              </a:rPr>
              <a:t>do not discard information </a:t>
            </a:r>
            <a:r>
              <a:rPr lang="en-GB" sz="2800" i="0" dirty="0">
                <a:effectLst/>
              </a:rPr>
              <a:t>about the position of an entity [7].</a:t>
            </a:r>
            <a:endParaRPr lang="en-GB" sz="2800" dirty="0">
              <a:solidFill>
                <a:srgbClr val="86153B"/>
              </a:solidFill>
            </a:endParaRPr>
          </a:p>
          <a:p>
            <a:endParaRPr lang="en-GB" dirty="0"/>
          </a:p>
          <a:p>
            <a:endParaRPr lang="en-GB" dirty="0"/>
          </a:p>
        </p:txBody>
      </p:sp>
      <p:sp>
        <p:nvSpPr>
          <p:cNvPr id="9" name="TextBox 8">
            <a:extLst>
              <a:ext uri="{FF2B5EF4-FFF2-40B4-BE49-F238E27FC236}">
                <a16:creationId xmlns:a16="http://schemas.microsoft.com/office/drawing/2014/main" id="{11737E90-B049-4B9D-B0B2-AD8634374487}"/>
              </a:ext>
            </a:extLst>
          </p:cNvPr>
          <p:cNvSpPr txBox="1"/>
          <p:nvPr/>
        </p:nvSpPr>
        <p:spPr>
          <a:xfrm>
            <a:off x="761999" y="6046710"/>
            <a:ext cx="4803531" cy="338554"/>
          </a:xfrm>
          <a:prstGeom prst="rect">
            <a:avLst/>
          </a:prstGeom>
          <a:noFill/>
        </p:spPr>
        <p:txBody>
          <a:bodyPr wrap="square" rtlCol="0">
            <a:spAutoFit/>
          </a:bodyPr>
          <a:lstStyle/>
          <a:p>
            <a:pPr algn="ctr"/>
            <a:r>
              <a:rPr lang="en-GB" sz="1600" b="0" i="0" dirty="0">
                <a:solidFill>
                  <a:srgbClr val="666666"/>
                </a:solidFill>
                <a:effectLst/>
              </a:rPr>
              <a:t>Figure 3</a:t>
            </a:r>
            <a:r>
              <a:rPr lang="en-GB" sz="1600" b="0" i="0" dirty="0">
                <a:effectLst/>
              </a:rPr>
              <a:t>: Capsules Finding Parts of Objects [3].</a:t>
            </a:r>
            <a:endParaRPr lang="en-GB" sz="1600" dirty="0"/>
          </a:p>
        </p:txBody>
      </p:sp>
    </p:spTree>
    <p:extLst>
      <p:ext uri="{BB962C8B-B14F-4D97-AF65-F5344CB8AC3E}">
        <p14:creationId xmlns:p14="http://schemas.microsoft.com/office/powerpoint/2010/main" val="3895583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EB31-E42B-4D0C-AFEC-3EBBBBE96FC6}"/>
              </a:ext>
            </a:extLst>
          </p:cNvPr>
          <p:cNvSpPr>
            <a:spLocks noGrp="1"/>
          </p:cNvSpPr>
          <p:nvPr>
            <p:ph type="title"/>
          </p:nvPr>
        </p:nvSpPr>
        <p:spPr>
          <a:xfrm>
            <a:off x="590396" y="311813"/>
            <a:ext cx="5334448" cy="1021677"/>
          </a:xfrm>
        </p:spPr>
        <p:txBody>
          <a:bodyPr/>
          <a:lstStyle/>
          <a:p>
            <a:r>
              <a:rPr lang="en-US" dirty="0"/>
              <a:t>Datasets</a:t>
            </a:r>
          </a:p>
        </p:txBody>
      </p:sp>
      <p:sp>
        <p:nvSpPr>
          <p:cNvPr id="7" name="Text Placeholder 6">
            <a:extLst>
              <a:ext uri="{FF2B5EF4-FFF2-40B4-BE49-F238E27FC236}">
                <a16:creationId xmlns:a16="http://schemas.microsoft.com/office/drawing/2014/main" id="{7AEDA915-86E4-4D85-B4D0-551FDABC6F00}"/>
              </a:ext>
            </a:extLst>
          </p:cNvPr>
          <p:cNvSpPr>
            <a:spLocks noGrp="1"/>
          </p:cNvSpPr>
          <p:nvPr>
            <p:ph type="body" sz="half" idx="4294967295"/>
          </p:nvPr>
        </p:nvSpPr>
        <p:spPr>
          <a:xfrm>
            <a:off x="590395" y="1905001"/>
            <a:ext cx="3346605" cy="419099"/>
          </a:xfrm>
        </p:spPr>
        <p:txBody>
          <a:bodyPr>
            <a:normAutofit/>
          </a:bodyPr>
          <a:lstStyle/>
          <a:p>
            <a:pPr lvl="0"/>
            <a:r>
              <a:rPr lang="en-US" dirty="0"/>
              <a:t>Large Resolution Images.</a:t>
            </a:r>
          </a:p>
        </p:txBody>
      </p:sp>
      <p:sp>
        <p:nvSpPr>
          <p:cNvPr id="6" name="Text Placeholder 6">
            <a:extLst>
              <a:ext uri="{FF2B5EF4-FFF2-40B4-BE49-F238E27FC236}">
                <a16:creationId xmlns:a16="http://schemas.microsoft.com/office/drawing/2014/main" id="{4DA2F498-2ACE-456B-BD56-FDF0B06ED5E7}"/>
              </a:ext>
            </a:extLst>
          </p:cNvPr>
          <p:cNvSpPr txBox="1">
            <a:spLocks/>
          </p:cNvSpPr>
          <p:nvPr/>
        </p:nvSpPr>
        <p:spPr>
          <a:xfrm>
            <a:off x="4276648" y="1892296"/>
            <a:ext cx="3524405" cy="419099"/>
          </a:xfrm>
          <a:prstGeom prst="rect">
            <a:avLst/>
          </a:prstGeom>
          <a:effectLst/>
        </p:spPr>
        <p:txBody>
          <a:bodyPr vert="horz" lIns="91440" tIns="45720" rIns="91440" bIns="45720" rtlCol="0" anchor="ctr">
            <a:normAutofit fontScale="92500"/>
          </a:bodyPr>
          <a:lst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Create Patches of 512x512.</a:t>
            </a:r>
          </a:p>
        </p:txBody>
      </p:sp>
      <p:sp>
        <p:nvSpPr>
          <p:cNvPr id="10" name="Text Placeholder 6">
            <a:extLst>
              <a:ext uri="{FF2B5EF4-FFF2-40B4-BE49-F238E27FC236}">
                <a16:creationId xmlns:a16="http://schemas.microsoft.com/office/drawing/2014/main" id="{47F0AA30-5534-452B-955E-F951D5FE3FC5}"/>
              </a:ext>
            </a:extLst>
          </p:cNvPr>
          <p:cNvSpPr txBox="1">
            <a:spLocks/>
          </p:cNvSpPr>
          <p:nvPr/>
        </p:nvSpPr>
        <p:spPr>
          <a:xfrm>
            <a:off x="8140701" y="1892296"/>
            <a:ext cx="4051299" cy="419099"/>
          </a:xfrm>
          <a:prstGeom prst="rect">
            <a:avLst/>
          </a:prstGeom>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Downscale with CNNs </a:t>
            </a:r>
            <a:r>
              <a:rPr lang="en-US"/>
              <a:t>to 64x64.</a:t>
            </a:r>
            <a:endParaRPr lang="en-US" dirty="0"/>
          </a:p>
        </p:txBody>
      </p:sp>
      <p:cxnSp>
        <p:nvCxnSpPr>
          <p:cNvPr id="11" name="Connector: Elbow 10">
            <a:extLst>
              <a:ext uri="{FF2B5EF4-FFF2-40B4-BE49-F238E27FC236}">
                <a16:creationId xmlns:a16="http://schemas.microsoft.com/office/drawing/2014/main" id="{88CAD9BC-F3A1-4DCF-9A81-0B31D66E72B9}"/>
              </a:ext>
            </a:extLst>
          </p:cNvPr>
          <p:cNvCxnSpPr>
            <a:stCxn id="7" idx="0"/>
            <a:endCxn id="6" idx="0"/>
          </p:cNvCxnSpPr>
          <p:nvPr/>
        </p:nvCxnSpPr>
        <p:spPr>
          <a:xfrm rot="5400000" flipH="1" flipV="1">
            <a:off x="4144922" y="11073"/>
            <a:ext cx="12705" cy="3775153"/>
          </a:xfrm>
          <a:prstGeom prst="bentConnector3">
            <a:avLst>
              <a:gd name="adj1" fmla="val 18992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6C0944E-53F3-45D0-96DE-DED3AFF23FE7}"/>
              </a:ext>
            </a:extLst>
          </p:cNvPr>
          <p:cNvCxnSpPr>
            <a:cxnSpLocks/>
            <a:stCxn id="6" idx="2"/>
            <a:endCxn id="10" idx="2"/>
          </p:cNvCxnSpPr>
          <p:nvPr/>
        </p:nvCxnSpPr>
        <p:spPr>
          <a:xfrm rot="16200000" flipH="1">
            <a:off x="8102601" y="247645"/>
            <a:ext cx="12700" cy="412750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74272285-DF17-45A7-9324-5F0BCE2F4C76}"/>
              </a:ext>
            </a:extLst>
          </p:cNvPr>
          <p:cNvSpPr txBox="1">
            <a:spLocks/>
          </p:cNvSpPr>
          <p:nvPr/>
        </p:nvSpPr>
        <p:spPr>
          <a:xfrm>
            <a:off x="590396" y="2750213"/>
            <a:ext cx="3686252" cy="1021677"/>
          </a:xfrm>
          <a:prstGeom prst="rect">
            <a:avLst/>
          </a:prstGeom>
          <a:effectLst/>
        </p:spPr>
        <p:txBody>
          <a:bodyPr vert="horz" lIns="91440" tIns="45720" rIns="91440" bIns="45720" rtlCol="0" anchor="b" anchorCtr="0">
            <a:normAutofit/>
          </a:bodyPr>
          <a:lstStyle>
            <a:lvl1pPr algn="l" defTabSz="457200" rtl="0" eaLnBrk="1" latinLnBrk="0" hangingPunct="1">
              <a:spcBef>
                <a:spcPct val="0"/>
              </a:spcBef>
              <a:buNone/>
              <a:defRPr sz="4000" b="0" kern="1200">
                <a:ln>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err="1"/>
              <a:t>BreakHis</a:t>
            </a:r>
            <a:endParaRPr lang="en-US" sz="2800" dirty="0"/>
          </a:p>
        </p:txBody>
      </p:sp>
      <p:sp>
        <p:nvSpPr>
          <p:cNvPr id="17" name="Title 1">
            <a:extLst>
              <a:ext uri="{FF2B5EF4-FFF2-40B4-BE49-F238E27FC236}">
                <a16:creationId xmlns:a16="http://schemas.microsoft.com/office/drawing/2014/main" id="{D9E4769F-AFC7-4D2C-9827-063E52EDC416}"/>
              </a:ext>
            </a:extLst>
          </p:cNvPr>
          <p:cNvSpPr txBox="1">
            <a:spLocks/>
          </p:cNvSpPr>
          <p:nvPr/>
        </p:nvSpPr>
        <p:spPr>
          <a:xfrm>
            <a:off x="3936999" y="2711438"/>
            <a:ext cx="4203701" cy="1021677"/>
          </a:xfrm>
          <a:prstGeom prst="rect">
            <a:avLst/>
          </a:prstGeom>
          <a:effectLst/>
        </p:spPr>
        <p:txBody>
          <a:bodyPr vert="horz" lIns="91440" tIns="45720" rIns="91440" bIns="45720" rtlCol="0" anchor="b" anchorCtr="0">
            <a:normAutofit/>
          </a:bodyPr>
          <a:lstStyle>
            <a:lvl1pPr algn="l" defTabSz="457200" rtl="0" eaLnBrk="1" latinLnBrk="0" hangingPunct="1">
              <a:spcBef>
                <a:spcPct val="0"/>
              </a:spcBef>
              <a:buNone/>
              <a:defRPr sz="4000" b="0" kern="1200">
                <a:ln>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err="1"/>
              <a:t>Databiox</a:t>
            </a:r>
            <a:endParaRPr lang="en-US" sz="2800" dirty="0"/>
          </a:p>
        </p:txBody>
      </p:sp>
      <p:sp>
        <p:nvSpPr>
          <p:cNvPr id="18" name="Title 1">
            <a:extLst>
              <a:ext uri="{FF2B5EF4-FFF2-40B4-BE49-F238E27FC236}">
                <a16:creationId xmlns:a16="http://schemas.microsoft.com/office/drawing/2014/main" id="{6132D44D-3C64-4DF9-999E-DD922B337D84}"/>
              </a:ext>
            </a:extLst>
          </p:cNvPr>
          <p:cNvSpPr txBox="1">
            <a:spLocks/>
          </p:cNvSpPr>
          <p:nvPr/>
        </p:nvSpPr>
        <p:spPr>
          <a:xfrm>
            <a:off x="8140700" y="2750213"/>
            <a:ext cx="3686252" cy="1021677"/>
          </a:xfrm>
          <a:prstGeom prst="rect">
            <a:avLst/>
          </a:prstGeom>
          <a:effectLst/>
        </p:spPr>
        <p:txBody>
          <a:bodyPr vert="horz" lIns="91440" tIns="45720" rIns="91440" bIns="45720" rtlCol="0" anchor="b" anchorCtr="0">
            <a:normAutofit/>
          </a:bodyPr>
          <a:lstStyle>
            <a:lvl1pPr algn="l" defTabSz="457200" rtl="0" eaLnBrk="1" latinLnBrk="0" hangingPunct="1">
              <a:spcBef>
                <a:spcPct val="0"/>
              </a:spcBef>
              <a:buNone/>
              <a:defRPr sz="4000" b="0" kern="1200">
                <a:ln>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BACH</a:t>
            </a:r>
          </a:p>
        </p:txBody>
      </p:sp>
      <p:sp>
        <p:nvSpPr>
          <p:cNvPr id="20" name="TextBox 19">
            <a:extLst>
              <a:ext uri="{FF2B5EF4-FFF2-40B4-BE49-F238E27FC236}">
                <a16:creationId xmlns:a16="http://schemas.microsoft.com/office/drawing/2014/main" id="{872BCF90-AB91-42EE-997D-AFFC23F293EE}"/>
              </a:ext>
            </a:extLst>
          </p:cNvPr>
          <p:cNvSpPr txBox="1"/>
          <p:nvPr/>
        </p:nvSpPr>
        <p:spPr>
          <a:xfrm>
            <a:off x="-138069" y="5252330"/>
            <a:ext cx="4803531" cy="338554"/>
          </a:xfrm>
          <a:prstGeom prst="rect">
            <a:avLst/>
          </a:prstGeom>
          <a:noFill/>
        </p:spPr>
        <p:txBody>
          <a:bodyPr wrap="square" rtlCol="0">
            <a:spAutoFit/>
          </a:bodyPr>
          <a:lstStyle/>
          <a:p>
            <a:pPr algn="ctr"/>
            <a:r>
              <a:rPr lang="en-GB" sz="1600" b="0" i="0" dirty="0">
                <a:solidFill>
                  <a:srgbClr val="666666"/>
                </a:solidFill>
                <a:effectLst/>
              </a:rPr>
              <a:t>Figure 4</a:t>
            </a:r>
            <a:r>
              <a:rPr lang="en-GB" sz="1600" b="0" i="0" dirty="0">
                <a:effectLst/>
              </a:rPr>
              <a:t>: Examples of </a:t>
            </a:r>
            <a:r>
              <a:rPr lang="en-GB" sz="1600" b="0" i="0" dirty="0" err="1">
                <a:effectLst/>
              </a:rPr>
              <a:t>BreakHis</a:t>
            </a:r>
            <a:r>
              <a:rPr lang="en-GB" sz="1600" b="0" i="0" dirty="0">
                <a:effectLst/>
              </a:rPr>
              <a:t> [9].</a:t>
            </a:r>
            <a:endParaRPr lang="en-GB" sz="1600" dirty="0"/>
          </a:p>
        </p:txBody>
      </p:sp>
      <p:pic>
        <p:nvPicPr>
          <p:cNvPr id="29" name="Picture 28" descr="A picture containing text, fabric&#10;&#10;Description automatically generated">
            <a:extLst>
              <a:ext uri="{FF2B5EF4-FFF2-40B4-BE49-F238E27FC236}">
                <a16:creationId xmlns:a16="http://schemas.microsoft.com/office/drawing/2014/main" id="{B6257E3A-18A6-4EFE-A7BD-1AE4EA4D79CA}"/>
              </a:ext>
            </a:extLst>
          </p:cNvPr>
          <p:cNvPicPr>
            <a:picLocks noChangeAspect="1"/>
          </p:cNvPicPr>
          <p:nvPr/>
        </p:nvPicPr>
        <p:blipFill>
          <a:blip r:embed="rId3"/>
          <a:stretch>
            <a:fillRect/>
          </a:stretch>
        </p:blipFill>
        <p:spPr>
          <a:xfrm>
            <a:off x="868020" y="3810665"/>
            <a:ext cx="2791355" cy="1402890"/>
          </a:xfrm>
          <a:prstGeom prst="rect">
            <a:avLst/>
          </a:prstGeom>
          <a:ln>
            <a:solidFill>
              <a:srgbClr val="6D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2" name="Picture 31" descr="A picture containing pink&#10;&#10;Description automatically generated">
            <a:extLst>
              <a:ext uri="{FF2B5EF4-FFF2-40B4-BE49-F238E27FC236}">
                <a16:creationId xmlns:a16="http://schemas.microsoft.com/office/drawing/2014/main" id="{CAAAD865-8349-42FC-9B2E-9EC5ECCE0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8526" y="3820691"/>
            <a:ext cx="1705926" cy="1283786"/>
          </a:xfrm>
          <a:prstGeom prst="rect">
            <a:avLst/>
          </a:prstGeom>
        </p:spPr>
      </p:pic>
      <p:pic>
        <p:nvPicPr>
          <p:cNvPr id="33" name="Picture 32">
            <a:extLst>
              <a:ext uri="{FF2B5EF4-FFF2-40B4-BE49-F238E27FC236}">
                <a16:creationId xmlns:a16="http://schemas.microsoft.com/office/drawing/2014/main" id="{4CB4C27B-074E-4703-BAF2-CD2156E44A7E}"/>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4388187" y="5105188"/>
            <a:ext cx="1706604" cy="1284444"/>
          </a:xfrm>
          <a:prstGeom prst="rect">
            <a:avLst/>
          </a:prstGeom>
        </p:spPr>
      </p:pic>
      <p:pic>
        <p:nvPicPr>
          <p:cNvPr id="34" name="Picture 33">
            <a:extLst>
              <a:ext uri="{FF2B5EF4-FFF2-40B4-BE49-F238E27FC236}">
                <a16:creationId xmlns:a16="http://schemas.microsoft.com/office/drawing/2014/main" id="{B0695269-FFAD-4107-8DC0-577D61D5E762}"/>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094450" y="3820691"/>
            <a:ext cx="1706603" cy="1284497"/>
          </a:xfrm>
          <a:prstGeom prst="rect">
            <a:avLst/>
          </a:prstGeom>
        </p:spPr>
      </p:pic>
      <p:sp>
        <p:nvSpPr>
          <p:cNvPr id="35" name="TextBox 34">
            <a:extLst>
              <a:ext uri="{FF2B5EF4-FFF2-40B4-BE49-F238E27FC236}">
                <a16:creationId xmlns:a16="http://schemas.microsoft.com/office/drawing/2014/main" id="{B81A88BC-E910-43F3-BB0A-D4AF19B092DF}"/>
              </a:ext>
            </a:extLst>
          </p:cNvPr>
          <p:cNvSpPr txBox="1"/>
          <p:nvPr/>
        </p:nvSpPr>
        <p:spPr>
          <a:xfrm>
            <a:off x="6094450" y="5098534"/>
            <a:ext cx="1706605" cy="830997"/>
          </a:xfrm>
          <a:prstGeom prst="rect">
            <a:avLst/>
          </a:prstGeom>
          <a:noFill/>
        </p:spPr>
        <p:txBody>
          <a:bodyPr wrap="square" rtlCol="0">
            <a:spAutoFit/>
          </a:bodyPr>
          <a:lstStyle/>
          <a:p>
            <a:pPr algn="ctr"/>
            <a:r>
              <a:rPr lang="en-GB" sz="1600" b="0" i="0" dirty="0">
                <a:solidFill>
                  <a:srgbClr val="666666"/>
                </a:solidFill>
                <a:effectLst/>
              </a:rPr>
              <a:t>Figure 5</a:t>
            </a:r>
            <a:r>
              <a:rPr lang="en-GB" sz="1600" b="0" i="0" dirty="0">
                <a:effectLst/>
              </a:rPr>
              <a:t>: Examples of  </a:t>
            </a:r>
            <a:r>
              <a:rPr lang="en-GB" sz="1600" b="0" i="0" dirty="0" err="1">
                <a:effectLst/>
              </a:rPr>
              <a:t>Databiox</a:t>
            </a:r>
            <a:r>
              <a:rPr lang="en-GB" sz="1600" b="0" i="0" dirty="0">
                <a:effectLst/>
              </a:rPr>
              <a:t> [2].</a:t>
            </a:r>
            <a:endParaRPr lang="en-GB" sz="1600" dirty="0"/>
          </a:p>
        </p:txBody>
      </p:sp>
      <p:pic>
        <p:nvPicPr>
          <p:cNvPr id="36" name="Picture 35">
            <a:extLst>
              <a:ext uri="{FF2B5EF4-FFF2-40B4-BE49-F238E27FC236}">
                <a16:creationId xmlns:a16="http://schemas.microsoft.com/office/drawing/2014/main" id="{A1DB50FF-1F17-4530-8D5A-35539F53EF9D}"/>
              </a:ext>
            </a:extLst>
          </p:cNvPr>
          <p:cNvPicPr>
            <a:picLocks noChangeAspect="1"/>
          </p:cNvPicPr>
          <p:nvPr/>
        </p:nvPicPr>
        <p:blipFill>
          <a:blip r:embed="rId7"/>
          <a:stretch>
            <a:fillRect/>
          </a:stretch>
        </p:blipFill>
        <p:spPr>
          <a:xfrm>
            <a:off x="7988354" y="3820691"/>
            <a:ext cx="3990944" cy="910874"/>
          </a:xfrm>
          <a:prstGeom prst="rect">
            <a:avLst/>
          </a:prstGeom>
        </p:spPr>
      </p:pic>
      <p:sp>
        <p:nvSpPr>
          <p:cNvPr id="37" name="TextBox 36">
            <a:extLst>
              <a:ext uri="{FF2B5EF4-FFF2-40B4-BE49-F238E27FC236}">
                <a16:creationId xmlns:a16="http://schemas.microsoft.com/office/drawing/2014/main" id="{C146A4FA-F103-4873-A9CC-D1C4592B7433}"/>
              </a:ext>
            </a:extLst>
          </p:cNvPr>
          <p:cNvSpPr txBox="1"/>
          <p:nvPr/>
        </p:nvSpPr>
        <p:spPr>
          <a:xfrm>
            <a:off x="7920848" y="4754749"/>
            <a:ext cx="4058450" cy="338554"/>
          </a:xfrm>
          <a:prstGeom prst="rect">
            <a:avLst/>
          </a:prstGeom>
          <a:noFill/>
        </p:spPr>
        <p:txBody>
          <a:bodyPr wrap="square" rtlCol="0">
            <a:spAutoFit/>
          </a:bodyPr>
          <a:lstStyle/>
          <a:p>
            <a:pPr algn="ctr"/>
            <a:r>
              <a:rPr lang="en-GB" sz="1600" b="0" i="0" dirty="0">
                <a:solidFill>
                  <a:srgbClr val="666666"/>
                </a:solidFill>
                <a:effectLst/>
              </a:rPr>
              <a:t>Figure 6</a:t>
            </a:r>
            <a:r>
              <a:rPr lang="en-GB" sz="1600" b="0" i="0" dirty="0">
                <a:effectLst/>
              </a:rPr>
              <a:t>: Examples of  BACH [1].</a:t>
            </a:r>
            <a:endParaRPr lang="en-GB" sz="1600" dirty="0"/>
          </a:p>
        </p:txBody>
      </p:sp>
    </p:spTree>
    <p:extLst>
      <p:ext uri="{BB962C8B-B14F-4D97-AF65-F5344CB8AC3E}">
        <p14:creationId xmlns:p14="http://schemas.microsoft.com/office/powerpoint/2010/main" val="154154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EB31-E42B-4D0C-AFEC-3EBBBBE96FC6}"/>
              </a:ext>
            </a:extLst>
          </p:cNvPr>
          <p:cNvSpPr>
            <a:spLocks noGrp="1"/>
          </p:cNvSpPr>
          <p:nvPr>
            <p:ph type="title"/>
          </p:nvPr>
        </p:nvSpPr>
        <p:spPr>
          <a:xfrm>
            <a:off x="590396" y="311813"/>
            <a:ext cx="5334448" cy="1021677"/>
          </a:xfrm>
        </p:spPr>
        <p:txBody>
          <a:bodyPr/>
          <a:lstStyle/>
          <a:p>
            <a:r>
              <a:rPr lang="en-US" dirty="0"/>
              <a:t>Architecture</a:t>
            </a:r>
          </a:p>
        </p:txBody>
      </p:sp>
      <p:sp>
        <p:nvSpPr>
          <p:cNvPr id="19" name="Content Placeholder 3">
            <a:extLst>
              <a:ext uri="{FF2B5EF4-FFF2-40B4-BE49-F238E27FC236}">
                <a16:creationId xmlns:a16="http://schemas.microsoft.com/office/drawing/2014/main" id="{A112195C-8B5C-4DD7-BC5E-6B4888030345}"/>
              </a:ext>
            </a:extLst>
          </p:cNvPr>
          <p:cNvSpPr txBox="1">
            <a:spLocks/>
          </p:cNvSpPr>
          <p:nvPr/>
        </p:nvSpPr>
        <p:spPr>
          <a:xfrm>
            <a:off x="590396" y="1543050"/>
            <a:ext cx="4638829" cy="5314950"/>
          </a:xfrm>
          <a:prstGeom prst="rect">
            <a:avLst/>
          </a:prstGeom>
        </p:spPr>
        <p:txBody>
          <a:bodyPr/>
          <a:lst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dirty="0"/>
              <a:t>Two stage architecture as in [5].</a:t>
            </a:r>
          </a:p>
          <a:p>
            <a:r>
              <a:rPr lang="en-GB" dirty="0"/>
              <a:t>First model (Patch-wise network) downscales patches.</a:t>
            </a:r>
          </a:p>
          <a:p>
            <a:r>
              <a:rPr lang="en-GB" dirty="0"/>
              <a:t>Second model (Image-wise network) uses patch-voting to establish label.</a:t>
            </a:r>
          </a:p>
          <a:p>
            <a:r>
              <a:rPr lang="en-GB" dirty="0"/>
              <a:t>Patch-wise network fixed. </a:t>
            </a:r>
          </a:p>
          <a:p>
            <a:r>
              <a:rPr lang="en-GB" dirty="0"/>
              <a:t>Image-wise network: </a:t>
            </a:r>
          </a:p>
          <a:p>
            <a:pPr lvl="1"/>
            <a:r>
              <a:rPr lang="en-GB" dirty="0" err="1"/>
              <a:t>BaseCNN</a:t>
            </a:r>
            <a:r>
              <a:rPr lang="en-GB" dirty="0"/>
              <a:t>, </a:t>
            </a:r>
          </a:p>
          <a:p>
            <a:pPr lvl="1"/>
            <a:r>
              <a:rPr lang="en-GB" dirty="0" err="1"/>
              <a:t>NazeriCNN</a:t>
            </a:r>
            <a:r>
              <a:rPr lang="en-GB" dirty="0"/>
              <a:t>, </a:t>
            </a:r>
          </a:p>
          <a:p>
            <a:pPr lvl="1"/>
            <a:r>
              <a:rPr lang="en-GB" dirty="0" err="1"/>
              <a:t>DynamicCapsules</a:t>
            </a:r>
            <a:r>
              <a:rPr lang="en-GB" dirty="0"/>
              <a:t>, </a:t>
            </a:r>
          </a:p>
          <a:p>
            <a:pPr lvl="1"/>
            <a:r>
              <a:rPr lang="en-GB" dirty="0" err="1"/>
              <a:t>SRCapsules</a:t>
            </a:r>
            <a:r>
              <a:rPr lang="en-GB" dirty="0"/>
              <a:t>, </a:t>
            </a:r>
          </a:p>
          <a:p>
            <a:pPr lvl="1"/>
            <a:r>
              <a:rPr lang="en-GB" dirty="0" err="1"/>
              <a:t>VariationalCapsules</a:t>
            </a:r>
            <a:r>
              <a:rPr lang="en-GB" dirty="0"/>
              <a:t>. </a:t>
            </a:r>
          </a:p>
          <a:p>
            <a:r>
              <a:rPr lang="en-GB" dirty="0"/>
              <a:t>Mixed Networks: </a:t>
            </a:r>
            <a:r>
              <a:rPr lang="en-GB" dirty="0" err="1"/>
              <a:t>EfficientNet</a:t>
            </a:r>
            <a:r>
              <a:rPr lang="en-GB" dirty="0"/>
              <a:t>, </a:t>
            </a:r>
            <a:r>
              <a:rPr lang="en-GB" dirty="0" err="1"/>
              <a:t>VariationalMixedCapsules</a:t>
            </a:r>
            <a:r>
              <a:rPr lang="en-GB" dirty="0"/>
              <a:t>.</a:t>
            </a:r>
          </a:p>
          <a:p>
            <a:endParaRPr lang="en-GB" dirty="0"/>
          </a:p>
          <a:p>
            <a:pPr marL="0" indent="0">
              <a:buNone/>
            </a:pPr>
            <a:endParaRPr lang="en-GB" dirty="0"/>
          </a:p>
          <a:p>
            <a:endParaRPr lang="en-GB" dirty="0"/>
          </a:p>
        </p:txBody>
      </p:sp>
      <p:pic>
        <p:nvPicPr>
          <p:cNvPr id="22" name="Picture 21" descr="Diagram&#10;&#10;Description automatically generated">
            <a:extLst>
              <a:ext uri="{FF2B5EF4-FFF2-40B4-BE49-F238E27FC236}">
                <a16:creationId xmlns:a16="http://schemas.microsoft.com/office/drawing/2014/main" id="{13B80FB6-4D31-4380-870B-A1E78C4A5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847" y="4074803"/>
            <a:ext cx="6577757" cy="2238384"/>
          </a:xfrm>
          <a:prstGeom prst="rect">
            <a:avLst/>
          </a:prstGeom>
        </p:spPr>
      </p:pic>
      <p:pic>
        <p:nvPicPr>
          <p:cNvPr id="8" name="Picture 7" descr="Diagram&#10;&#10;Description automatically generated">
            <a:extLst>
              <a:ext uri="{FF2B5EF4-FFF2-40B4-BE49-F238E27FC236}">
                <a16:creationId xmlns:a16="http://schemas.microsoft.com/office/drawing/2014/main" id="{E5DBCA84-F79B-499E-809F-03563D6C0A28}"/>
              </a:ext>
            </a:extLst>
          </p:cNvPr>
          <p:cNvPicPr>
            <a:picLocks noChangeAspect="1"/>
          </p:cNvPicPr>
          <p:nvPr/>
        </p:nvPicPr>
        <p:blipFill>
          <a:blip r:embed="rId4"/>
          <a:stretch>
            <a:fillRect/>
          </a:stretch>
        </p:blipFill>
        <p:spPr>
          <a:xfrm>
            <a:off x="6267158" y="544813"/>
            <a:ext cx="4700296" cy="3217553"/>
          </a:xfrm>
          <a:prstGeom prst="rect">
            <a:avLst/>
          </a:prstGeom>
        </p:spPr>
      </p:pic>
      <p:sp>
        <p:nvSpPr>
          <p:cNvPr id="25" name="TextBox 24">
            <a:extLst>
              <a:ext uri="{FF2B5EF4-FFF2-40B4-BE49-F238E27FC236}">
                <a16:creationId xmlns:a16="http://schemas.microsoft.com/office/drawing/2014/main" id="{7A2323D6-3EA2-4952-8B94-9AA85B942E02}"/>
              </a:ext>
            </a:extLst>
          </p:cNvPr>
          <p:cNvSpPr txBox="1"/>
          <p:nvPr/>
        </p:nvSpPr>
        <p:spPr>
          <a:xfrm>
            <a:off x="6588081" y="6165125"/>
            <a:ext cx="4058450" cy="338554"/>
          </a:xfrm>
          <a:prstGeom prst="rect">
            <a:avLst/>
          </a:prstGeom>
          <a:noFill/>
        </p:spPr>
        <p:txBody>
          <a:bodyPr wrap="square" rtlCol="0">
            <a:spAutoFit/>
          </a:bodyPr>
          <a:lstStyle/>
          <a:p>
            <a:pPr algn="ctr"/>
            <a:r>
              <a:rPr lang="en-GB" sz="1600" b="0" i="0" dirty="0">
                <a:solidFill>
                  <a:srgbClr val="666666"/>
                </a:solidFill>
                <a:effectLst/>
              </a:rPr>
              <a:t>Figure 7</a:t>
            </a:r>
            <a:r>
              <a:rPr lang="en-GB" sz="1600" b="0" i="0" dirty="0">
                <a:effectLst/>
              </a:rPr>
              <a:t>: Image-wise Phase of Training</a:t>
            </a:r>
            <a:endParaRPr lang="en-GB" sz="1600" dirty="0"/>
          </a:p>
        </p:txBody>
      </p:sp>
      <p:sp>
        <p:nvSpPr>
          <p:cNvPr id="26" name="TextBox 25">
            <a:extLst>
              <a:ext uri="{FF2B5EF4-FFF2-40B4-BE49-F238E27FC236}">
                <a16:creationId xmlns:a16="http://schemas.microsoft.com/office/drawing/2014/main" id="{9633EC68-89F2-4687-900E-1FD7F83D0B40}"/>
              </a:ext>
            </a:extLst>
          </p:cNvPr>
          <p:cNvSpPr txBox="1"/>
          <p:nvPr/>
        </p:nvSpPr>
        <p:spPr>
          <a:xfrm>
            <a:off x="6191250" y="3749308"/>
            <a:ext cx="5273051" cy="338554"/>
          </a:xfrm>
          <a:prstGeom prst="rect">
            <a:avLst/>
          </a:prstGeom>
          <a:noFill/>
        </p:spPr>
        <p:txBody>
          <a:bodyPr wrap="square" rtlCol="0">
            <a:spAutoFit/>
          </a:bodyPr>
          <a:lstStyle/>
          <a:p>
            <a:pPr algn="ctr"/>
            <a:r>
              <a:rPr lang="en-GB" sz="1600" b="0" i="0" dirty="0">
                <a:solidFill>
                  <a:srgbClr val="666666"/>
                </a:solidFill>
                <a:effectLst/>
              </a:rPr>
              <a:t>Figure 6</a:t>
            </a:r>
            <a:r>
              <a:rPr lang="en-GB" sz="1600" b="0" i="0" dirty="0">
                <a:effectLst/>
              </a:rPr>
              <a:t>: Overall Architecture</a:t>
            </a:r>
            <a:endParaRPr lang="en-GB" sz="1600" dirty="0"/>
          </a:p>
        </p:txBody>
      </p:sp>
    </p:spTree>
    <p:extLst>
      <p:ext uri="{BB962C8B-B14F-4D97-AF65-F5344CB8AC3E}">
        <p14:creationId xmlns:p14="http://schemas.microsoft.com/office/powerpoint/2010/main" val="137011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E5DBCA84-F79B-499E-809F-03563D6C0A28}"/>
              </a:ext>
            </a:extLst>
          </p:cNvPr>
          <p:cNvPicPr>
            <a:picLocks noChangeAspect="1"/>
          </p:cNvPicPr>
          <p:nvPr/>
        </p:nvPicPr>
        <p:blipFill>
          <a:blip r:embed="rId3"/>
          <a:stretch>
            <a:fillRect/>
          </a:stretch>
        </p:blipFill>
        <p:spPr>
          <a:xfrm>
            <a:off x="1295694" y="208486"/>
            <a:ext cx="9258299" cy="6337701"/>
          </a:xfrm>
          <a:prstGeom prst="rect">
            <a:avLst/>
          </a:prstGeom>
        </p:spPr>
      </p:pic>
      <p:sp>
        <p:nvSpPr>
          <p:cNvPr id="26" name="TextBox 25">
            <a:extLst>
              <a:ext uri="{FF2B5EF4-FFF2-40B4-BE49-F238E27FC236}">
                <a16:creationId xmlns:a16="http://schemas.microsoft.com/office/drawing/2014/main" id="{9633EC68-89F2-4687-900E-1FD7F83D0B40}"/>
              </a:ext>
            </a:extLst>
          </p:cNvPr>
          <p:cNvSpPr txBox="1"/>
          <p:nvPr/>
        </p:nvSpPr>
        <p:spPr>
          <a:xfrm>
            <a:off x="3459474" y="6376910"/>
            <a:ext cx="5273051" cy="338554"/>
          </a:xfrm>
          <a:prstGeom prst="rect">
            <a:avLst/>
          </a:prstGeom>
          <a:noFill/>
        </p:spPr>
        <p:txBody>
          <a:bodyPr wrap="square" rtlCol="0">
            <a:spAutoFit/>
          </a:bodyPr>
          <a:lstStyle/>
          <a:p>
            <a:pPr algn="ctr"/>
            <a:r>
              <a:rPr lang="en-GB" sz="1600" b="0" i="0" dirty="0">
                <a:solidFill>
                  <a:srgbClr val="666666"/>
                </a:solidFill>
                <a:effectLst/>
              </a:rPr>
              <a:t>Figure 8</a:t>
            </a:r>
            <a:r>
              <a:rPr lang="en-GB" sz="1600" b="0" i="0" dirty="0">
                <a:effectLst/>
              </a:rPr>
              <a:t>: Overall Architecture</a:t>
            </a:r>
            <a:endParaRPr lang="en-GB" sz="1600" dirty="0"/>
          </a:p>
        </p:txBody>
      </p:sp>
      <p:sp>
        <p:nvSpPr>
          <p:cNvPr id="2" name="Title 1">
            <a:extLst>
              <a:ext uri="{FF2B5EF4-FFF2-40B4-BE49-F238E27FC236}">
                <a16:creationId xmlns:a16="http://schemas.microsoft.com/office/drawing/2014/main" id="{DC72EB31-E42B-4D0C-AFEC-3EBBBBE96FC6}"/>
              </a:ext>
            </a:extLst>
          </p:cNvPr>
          <p:cNvSpPr>
            <a:spLocks noGrp="1"/>
          </p:cNvSpPr>
          <p:nvPr>
            <p:ph type="title"/>
          </p:nvPr>
        </p:nvSpPr>
        <p:spPr>
          <a:xfrm>
            <a:off x="590396" y="311813"/>
            <a:ext cx="5334448" cy="1021677"/>
          </a:xfrm>
        </p:spPr>
        <p:txBody>
          <a:bodyPr/>
          <a:lstStyle/>
          <a:p>
            <a:r>
              <a:rPr lang="en-US" dirty="0"/>
              <a:t>Architecture</a:t>
            </a:r>
          </a:p>
        </p:txBody>
      </p:sp>
    </p:spTree>
    <p:extLst>
      <p:ext uri="{BB962C8B-B14F-4D97-AF65-F5344CB8AC3E}">
        <p14:creationId xmlns:p14="http://schemas.microsoft.com/office/powerpoint/2010/main" val="30061114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TF45182065_Persuasive speech outline_RVA_v3" id="{9991F312-7BAB-436D-8583-A5078171179B}" vid="{06C31F6F-9DBF-4ED0-83AC-3AFD01C902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D07FD5-8A16-4741-957C-8B91E43CA4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E580CA-3EBF-40A1-848D-12B3B18BB82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9A0FB75-2DC0-41F8-9602-F83475C3A4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74</TotalTime>
  <Words>2069</Words>
  <Application>Microsoft Office PowerPoint</Application>
  <PresentationFormat>Widescreen</PresentationFormat>
  <Paragraphs>160</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Tahoma</vt:lpstr>
      <vt:lpstr>Wingdings 2</vt:lpstr>
      <vt:lpstr>Quotable</vt:lpstr>
      <vt:lpstr>Breast Cancer Classification with Capsules and Convolutional Neural Nets</vt:lpstr>
      <vt:lpstr>Motivation</vt:lpstr>
      <vt:lpstr>Introduction</vt:lpstr>
      <vt:lpstr>Can Capsule Networks outperform CNNs in medical imaging?</vt:lpstr>
      <vt:lpstr>Convolutional Neural Networks</vt:lpstr>
      <vt:lpstr>Capsule Networks</vt:lpstr>
      <vt:lpstr>Datasets</vt:lpstr>
      <vt:lpstr>Architecture</vt:lpstr>
      <vt:lpstr>Architecture</vt:lpstr>
      <vt:lpstr>Results - BreakHis</vt:lpstr>
      <vt:lpstr>Results - Databiox</vt:lpstr>
      <vt:lpstr>Results - BACH</vt:lpstr>
      <vt:lpstr>Results</vt:lpstr>
      <vt:lpstr>Yes and No. Competing Results.</vt:lpstr>
      <vt:lpstr>Conclusions</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Classification with Capsule Networks</dc:title>
  <dc:creator>Marci</dc:creator>
  <cp:lastModifiedBy> </cp:lastModifiedBy>
  <cp:revision>28</cp:revision>
  <dcterms:created xsi:type="dcterms:W3CDTF">2021-05-16T14:10:33Z</dcterms:created>
  <dcterms:modified xsi:type="dcterms:W3CDTF">2021-05-30T18:36:27Z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